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9"/>
  </p:notesMasterIdLst>
  <p:sldIdLst>
    <p:sldId id="302" r:id="rId2"/>
    <p:sldId id="256" r:id="rId3"/>
    <p:sldId id="305" r:id="rId4"/>
    <p:sldId id="258" r:id="rId5"/>
    <p:sldId id="304" r:id="rId6"/>
    <p:sldId id="303"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8"/>
    <p:restoredTop sz="94648"/>
  </p:normalViewPr>
  <p:slideViewPr>
    <p:cSldViewPr snapToGrid="0">
      <p:cViewPr>
        <p:scale>
          <a:sx n="120" d="100"/>
          <a:sy n="120" d="100"/>
        </p:scale>
        <p:origin x="200"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857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e4df4465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e4df4465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e4df4465e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e4df4465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e4df4465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e4df4465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e4df4465e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e4df446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e4df4465e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e4df4465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e4df4465e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e4df4465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e4df4465e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e4df4465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e4df4465e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e4df4465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e4df4465e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e4df446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e4df4465e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e4df4465e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e4df4465e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e4df4465e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e4df4465e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e4df4465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e4df4465e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e4df4465e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e4df4465e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e4df4465e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e4df4465e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e4df4465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e4df4465e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e4df4465e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e4df4465e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e4df4465e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e4df4465e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e4df4465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e4df4465e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e4df4465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7e4df4465e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7e4df4465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e4df4465e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e4df4465e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e4df4465e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e4df4465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e4df4465e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e4df4465e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7e4df4465e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7e4df4465e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e4df4465e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e4df4465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e4df4465e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e4df4465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e4df4465e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e4df4465e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e4df4465e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e4df4465e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e4df4465e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e4df4465e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e4df4465e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e4df4465e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454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e4df4465e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e4df4465e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e4df4465e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e4df4465e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e4df4465e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e4df4465e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e4df4465e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e4df4465e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e4df4465e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e4df4465e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e4df4465e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e4df4465e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e4df4465e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7e4df4465e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28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e4df4465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e4df446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e4df4465e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e4df4465e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e4df4465e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e4df4465e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e4df4465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e4df446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Roboto"/>
              <a:buNone/>
              <a:defRPr sz="52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Roboto"/>
              <a:buChar char="●"/>
              <a:defRPr>
                <a:latin typeface="Roboto"/>
                <a:ea typeface="Roboto"/>
                <a:cs typeface="Roboto"/>
                <a:sym typeface="Roboto"/>
              </a:defRPr>
            </a:lvl1pPr>
            <a:lvl2pPr marL="914400" lvl="1" indent="-317500">
              <a:spcBef>
                <a:spcPts val="1600"/>
              </a:spcBef>
              <a:spcAft>
                <a:spcPts val="0"/>
              </a:spcAft>
              <a:buSzPts val="1400"/>
              <a:buFont typeface="Roboto"/>
              <a:buChar char="○"/>
              <a:defRPr>
                <a:latin typeface="Roboto"/>
                <a:ea typeface="Roboto"/>
                <a:cs typeface="Roboto"/>
                <a:sym typeface="Roboto"/>
              </a:defRPr>
            </a:lvl2pPr>
            <a:lvl3pPr marL="1371600" lvl="2" indent="-317500">
              <a:spcBef>
                <a:spcPts val="1600"/>
              </a:spcBef>
              <a:spcAft>
                <a:spcPts val="0"/>
              </a:spcAft>
              <a:buSzPts val="1400"/>
              <a:buFont typeface="Roboto"/>
              <a:buChar char="■"/>
              <a:defRPr>
                <a:latin typeface="Roboto"/>
                <a:ea typeface="Roboto"/>
                <a:cs typeface="Roboto"/>
                <a:sym typeface="Roboto"/>
              </a:defRPr>
            </a:lvl3pPr>
            <a:lvl4pPr marL="1828800" lvl="3" indent="-317500">
              <a:spcBef>
                <a:spcPts val="1600"/>
              </a:spcBef>
              <a:spcAft>
                <a:spcPts val="0"/>
              </a:spcAft>
              <a:buSzPts val="1400"/>
              <a:buFont typeface="Roboto"/>
              <a:buChar char="●"/>
              <a:defRPr>
                <a:latin typeface="Roboto"/>
                <a:ea typeface="Roboto"/>
                <a:cs typeface="Roboto"/>
                <a:sym typeface="Roboto"/>
              </a:defRPr>
            </a:lvl4pPr>
            <a:lvl5pPr marL="2286000" lvl="4" indent="-317500">
              <a:spcBef>
                <a:spcPts val="1600"/>
              </a:spcBef>
              <a:spcAft>
                <a:spcPts val="0"/>
              </a:spcAft>
              <a:buSzPts val="1400"/>
              <a:buFont typeface="Roboto"/>
              <a:buChar char="○"/>
              <a:defRPr>
                <a:latin typeface="Roboto"/>
                <a:ea typeface="Roboto"/>
                <a:cs typeface="Roboto"/>
                <a:sym typeface="Roboto"/>
              </a:defRPr>
            </a:lvl5pPr>
            <a:lvl6pPr marL="2743200" lvl="5" indent="-317500">
              <a:spcBef>
                <a:spcPts val="1600"/>
              </a:spcBef>
              <a:spcAft>
                <a:spcPts val="0"/>
              </a:spcAft>
              <a:buSzPts val="1400"/>
              <a:buFont typeface="Roboto"/>
              <a:buChar char="■"/>
              <a:defRPr>
                <a:latin typeface="Roboto"/>
                <a:ea typeface="Roboto"/>
                <a:cs typeface="Roboto"/>
                <a:sym typeface="Roboto"/>
              </a:defRPr>
            </a:lvl6pPr>
            <a:lvl7pPr marL="3200400" lvl="6" indent="-317500">
              <a:spcBef>
                <a:spcPts val="1600"/>
              </a:spcBef>
              <a:spcAft>
                <a:spcPts val="0"/>
              </a:spcAft>
              <a:buSzPts val="1400"/>
              <a:buFont typeface="Roboto"/>
              <a:buChar char="●"/>
              <a:defRPr>
                <a:latin typeface="Roboto"/>
                <a:ea typeface="Roboto"/>
                <a:cs typeface="Roboto"/>
                <a:sym typeface="Roboto"/>
              </a:defRPr>
            </a:lvl7pPr>
            <a:lvl8pPr marL="3657600" lvl="7" indent="-317500">
              <a:spcBef>
                <a:spcPts val="1600"/>
              </a:spcBef>
              <a:spcAft>
                <a:spcPts val="0"/>
              </a:spcAft>
              <a:buSzPts val="1400"/>
              <a:buFont typeface="Roboto"/>
              <a:buChar char="○"/>
              <a:defRPr>
                <a:latin typeface="Roboto"/>
                <a:ea typeface="Roboto"/>
                <a:cs typeface="Roboto"/>
                <a:sym typeface="Roboto"/>
              </a:defRPr>
            </a:lvl8pPr>
            <a:lvl9pPr marL="4114800" lvl="8" indent="-31750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hyperlink" Target="https://youtu.be/PjGH47Tg8aQ" TargetMode="External"/><Relationship Id="rId3" Type="http://schemas.openxmlformats.org/officeDocument/2006/relationships/hyperlink" Target="http://www.youtube.com/watch?v=OcIYrm6FVCg" TargetMode="External"/><Relationship Id="rId7" Type="http://schemas.openxmlformats.org/officeDocument/2006/relationships/hyperlink" Target="https://youtu.be/OcIYrm6FVCg"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8.jpg"/><Relationship Id="rId5" Type="http://schemas.openxmlformats.org/officeDocument/2006/relationships/hyperlink" Target="http://www.youtube.com/watch?v=PjGH47Tg8aQ" TargetMode="External"/><Relationship Id="rId4" Type="http://schemas.openxmlformats.org/officeDocument/2006/relationships/image" Target="../media/image37.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9" name="TextBox 8">
            <a:extLst>
              <a:ext uri="{FF2B5EF4-FFF2-40B4-BE49-F238E27FC236}">
                <a16:creationId xmlns:a16="http://schemas.microsoft.com/office/drawing/2014/main" id="{84098618-F858-95E4-6805-C80907C6354A}"/>
              </a:ext>
            </a:extLst>
          </p:cNvPr>
          <p:cNvSpPr txBox="1"/>
          <p:nvPr/>
        </p:nvSpPr>
        <p:spPr>
          <a:xfrm>
            <a:off x="579643" y="1986974"/>
            <a:ext cx="7984714" cy="1600438"/>
          </a:xfrm>
          <a:prstGeom prst="rect">
            <a:avLst/>
          </a:prstGeom>
          <a:noFill/>
          <a:ln w="25400" cap="rnd">
            <a:solidFill>
              <a:schemeClr val="tx1"/>
            </a:solidFill>
          </a:ln>
        </p:spPr>
        <p:txBody>
          <a:bodyPr wrap="square">
            <a:spAutoFit/>
          </a:bodyPr>
          <a:lstStyle/>
          <a:p>
            <a:r>
              <a:rPr lang="en" dirty="0">
                <a:effectLst/>
              </a:rPr>
              <a:t>How often have you noticed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at the university?</a:t>
            </a:r>
            <a:endParaRPr lang="ru-RU" dirty="0">
              <a:effectLst/>
            </a:endParaRPr>
          </a:p>
          <a:p>
            <a:endParaRPr lang="ru-RU" dirty="0"/>
          </a:p>
          <a:p>
            <a:r>
              <a:rPr lang="en" dirty="0">
                <a:effectLst/>
              </a:rPr>
              <a:t>Are there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in basements or in separate blocks?</a:t>
            </a:r>
            <a:endParaRPr lang="ru-RU" dirty="0"/>
          </a:p>
          <a:p>
            <a:endParaRPr lang="ru-RU" dirty="0"/>
          </a:p>
          <a:p>
            <a:r>
              <a:rPr lang="en" dirty="0">
                <a:effectLst/>
                <a:highlight>
                  <a:srgbClr val="FF0000"/>
                </a:highlight>
              </a:rPr>
              <a:t>Problems</a:t>
            </a:r>
            <a:r>
              <a:rPr lang="en" dirty="0">
                <a:effectLst/>
              </a:rPr>
              <a:t> encountered in the portal during the registration process?</a:t>
            </a:r>
            <a:endParaRPr lang="ru-RU" dirty="0">
              <a:effectLst/>
            </a:endParaRPr>
          </a:p>
          <a:p>
            <a:endParaRPr lang="ru-RU" dirty="0">
              <a:effectLst/>
            </a:endParaRPr>
          </a:p>
          <a:p>
            <a:r>
              <a:rPr lang="en" dirty="0">
                <a:effectLst/>
              </a:rPr>
              <a:t>The university wants to strengthen its campus-wide </a:t>
            </a:r>
            <a:r>
              <a:rPr lang="en" dirty="0">
                <a:effectLst/>
                <a:highlight>
                  <a:srgbClr val="FF0000"/>
                </a:highlight>
              </a:rPr>
              <a:t>network</a:t>
            </a:r>
            <a:r>
              <a:rPr lang="en" dirty="0">
                <a:effectLst/>
              </a:rPr>
              <a:t> service. But how can this be done?</a:t>
            </a:r>
            <a:endParaRPr lang="ru-KZ" dirty="0"/>
          </a:p>
        </p:txBody>
      </p:sp>
      <p:sp>
        <p:nvSpPr>
          <p:cNvPr id="15" name="TextBox 14">
            <a:extLst>
              <a:ext uri="{FF2B5EF4-FFF2-40B4-BE49-F238E27FC236}">
                <a16:creationId xmlns:a16="http://schemas.microsoft.com/office/drawing/2014/main" id="{6A44BEC3-40E3-566C-6E74-49DFFF180B4C}"/>
              </a:ext>
            </a:extLst>
          </p:cNvPr>
          <p:cNvSpPr txBox="1"/>
          <p:nvPr/>
        </p:nvSpPr>
        <p:spPr>
          <a:xfrm>
            <a:off x="579643" y="1496886"/>
            <a:ext cx="7984714"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Problem formulation </a:t>
            </a:r>
            <a:endParaRPr lang="ru-KZ" sz="1800" dirty="0">
              <a:solidFill>
                <a:schemeClr val="bg1"/>
              </a:solidFill>
            </a:endParaRPr>
          </a:p>
        </p:txBody>
      </p:sp>
      <p:sp>
        <p:nvSpPr>
          <p:cNvPr id="5" name="TextBox 4">
            <a:extLst>
              <a:ext uri="{FF2B5EF4-FFF2-40B4-BE49-F238E27FC236}">
                <a16:creationId xmlns:a16="http://schemas.microsoft.com/office/drawing/2014/main" id="{A5DEFF0E-1277-5F83-E4EF-B2A2D59E6F70}"/>
              </a:ext>
            </a:extLst>
          </p:cNvPr>
          <p:cNvSpPr txBox="1"/>
          <p:nvPr/>
        </p:nvSpPr>
        <p:spPr>
          <a:xfrm>
            <a:off x="579643" y="3708168"/>
            <a:ext cx="2835196" cy="246221"/>
          </a:xfrm>
          <a:prstGeom prst="rect">
            <a:avLst/>
          </a:prstGeom>
          <a:noFill/>
        </p:spPr>
        <p:txBody>
          <a:bodyPr wrap="square">
            <a:spAutoFit/>
          </a:bodyPr>
          <a:lstStyle/>
          <a:p>
            <a:r>
              <a:rPr lang="ru-KZ" sz="1000" dirty="0"/>
              <a:t>This work was done based on these problems.</a:t>
            </a:r>
          </a:p>
        </p:txBody>
      </p:sp>
    </p:spTree>
    <p:extLst>
      <p:ext uri="{BB962C8B-B14F-4D97-AF65-F5344CB8AC3E}">
        <p14:creationId xmlns:p14="http://schemas.microsoft.com/office/powerpoint/2010/main" val="398322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33" name="Google Shape;133;p21"/>
          <p:cNvSpPr txBox="1">
            <a:spLocks noGrp="1"/>
          </p:cNvSpPr>
          <p:nvPr>
            <p:ph type="body" idx="1"/>
          </p:nvPr>
        </p:nvSpPr>
        <p:spPr>
          <a:xfrm>
            <a:off x="457200" y="935850"/>
            <a:ext cx="6716100" cy="24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“mentee” interviews were:</a:t>
            </a:r>
            <a:endParaRPr sz="1400"/>
          </a:p>
          <a:p>
            <a:pPr marL="457200" lvl="0" indent="-317500" algn="l" rtl="0">
              <a:spcBef>
                <a:spcPts val="1600"/>
              </a:spcBef>
              <a:spcAft>
                <a:spcPts val="0"/>
              </a:spcAft>
              <a:buSzPts val="1400"/>
              <a:buChar char="●"/>
            </a:pPr>
            <a:r>
              <a:rPr lang="en" sz="1400"/>
              <a:t>New students often face issues with time management and also having to live alone and take care of themselves</a:t>
            </a:r>
            <a:endParaRPr sz="1400"/>
          </a:p>
          <a:p>
            <a:pPr marL="457200" lvl="0" indent="-317500" algn="l" rtl="0">
              <a:spcBef>
                <a:spcPts val="0"/>
              </a:spcBef>
              <a:spcAft>
                <a:spcPts val="0"/>
              </a:spcAft>
              <a:buSzPts val="1400"/>
              <a:buChar char="●"/>
            </a:pPr>
            <a:r>
              <a:rPr lang="en" sz="1400"/>
              <a:t>School resources are </a:t>
            </a:r>
            <a:r>
              <a:rPr lang="en" sz="1400" b="1"/>
              <a:t>not easy to find</a:t>
            </a:r>
            <a:r>
              <a:rPr lang="en" sz="1400"/>
              <a:t> and often require in-person meeting, which some feel </a:t>
            </a:r>
            <a:r>
              <a:rPr lang="en" sz="1400" b="1"/>
              <a:t>anxious</a:t>
            </a:r>
            <a:r>
              <a:rPr lang="en" sz="1400"/>
              <a:t> about or feel that they </a:t>
            </a:r>
            <a:r>
              <a:rPr lang="en" sz="1400" b="1"/>
              <a:t>don’t have time</a:t>
            </a:r>
            <a:r>
              <a:rPr lang="en" sz="1400"/>
              <a:t> for that</a:t>
            </a:r>
            <a:endParaRPr sz="1400"/>
          </a:p>
          <a:p>
            <a:pPr marL="457200" lvl="0" indent="-317500" algn="l" rtl="0">
              <a:spcBef>
                <a:spcPts val="0"/>
              </a:spcBef>
              <a:spcAft>
                <a:spcPts val="0"/>
              </a:spcAft>
              <a:buSzPts val="1400"/>
              <a:buChar char="●"/>
            </a:pPr>
            <a:r>
              <a:rPr lang="en" sz="1400"/>
              <a:t>New students use university-provided resources (e.g., professors, teaching assistants, advisors, etc) for academic support and use friends/peers for emotional/social/psychological type of support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4" name="Google Shape;134;p21"/>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35" name="Google Shape;135;p21"/>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6" name="Google Shape;136;p2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43" name="Google Shape;143;p22"/>
          <p:cNvSpPr txBox="1">
            <a:spLocks noGrp="1"/>
          </p:cNvSpPr>
          <p:nvPr>
            <p:ph type="body" idx="1"/>
          </p:nvPr>
        </p:nvSpPr>
        <p:spPr>
          <a:xfrm>
            <a:off x="457200" y="935850"/>
            <a:ext cx="6716100" cy="32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“mentor” interviews were:</a:t>
            </a:r>
            <a:endParaRPr sz="1400"/>
          </a:p>
          <a:p>
            <a:pPr marL="457200" lvl="0" indent="-317500" algn="l" rtl="0">
              <a:spcBef>
                <a:spcPts val="1600"/>
              </a:spcBef>
              <a:spcAft>
                <a:spcPts val="0"/>
              </a:spcAft>
              <a:buSzPts val="1400"/>
              <a:buChar char="●"/>
            </a:pPr>
            <a:r>
              <a:rPr lang="en" sz="1400"/>
              <a:t>No formal mentorship experience, however plenty of mentorship-like experience (e.g., giving advice or helping out less experienced students)</a:t>
            </a:r>
            <a:endParaRPr sz="1400"/>
          </a:p>
          <a:p>
            <a:pPr marL="457200" lvl="0" indent="-317500" algn="l" rtl="0">
              <a:spcBef>
                <a:spcPts val="0"/>
              </a:spcBef>
              <a:spcAft>
                <a:spcPts val="0"/>
              </a:spcAft>
              <a:buSzPts val="1400"/>
              <a:buChar char="●"/>
            </a:pPr>
            <a:r>
              <a:rPr lang="en" sz="1400"/>
              <a:t>Interaction often happens </a:t>
            </a:r>
            <a:r>
              <a:rPr lang="en" sz="1400" b="1"/>
              <a:t>naturally</a:t>
            </a:r>
            <a:r>
              <a:rPr lang="en" sz="1400"/>
              <a:t> rather than formally (e.g., in a student club setting, doing some sort of activity based on common interests like playing video games together)</a:t>
            </a:r>
            <a:endParaRPr sz="1400"/>
          </a:p>
          <a:p>
            <a:pPr marL="457200" lvl="0" indent="-317500" algn="l" rtl="0">
              <a:spcBef>
                <a:spcPts val="0"/>
              </a:spcBef>
              <a:spcAft>
                <a:spcPts val="0"/>
              </a:spcAft>
              <a:buSzPts val="1400"/>
              <a:buChar char="●"/>
            </a:pPr>
            <a:r>
              <a:rPr lang="en" sz="1400"/>
              <a:t>Less experienced students approach about not only academic-related questions (e.g., coursework), but also about other </a:t>
            </a:r>
            <a:r>
              <a:rPr lang="en" sz="1400" b="1"/>
              <a:t>more personal matters </a:t>
            </a:r>
            <a:r>
              <a:rPr lang="en" sz="1400"/>
              <a:t>(e.g, where to buy winter clothing, how to behave during career fairs, etc)</a:t>
            </a:r>
            <a:endParaRPr sz="1400"/>
          </a:p>
          <a:p>
            <a:pPr marL="457200" lvl="0" indent="-317500" algn="l" rtl="0">
              <a:spcBef>
                <a:spcPts val="0"/>
              </a:spcBef>
              <a:spcAft>
                <a:spcPts val="0"/>
              </a:spcAft>
              <a:buSzPts val="1400"/>
              <a:buChar char="●"/>
            </a:pPr>
            <a:r>
              <a:rPr lang="en" sz="1400"/>
              <a:t>Concerns about </a:t>
            </a:r>
            <a:r>
              <a:rPr lang="en" sz="1400" b="1"/>
              <a:t>time committment</a:t>
            </a:r>
            <a:r>
              <a:rPr lang="en" sz="1400"/>
              <a:t> of being a “formal” mentor</a:t>
            </a:r>
            <a:endParaRPr sz="1400"/>
          </a:p>
          <a:p>
            <a:pPr marL="457200" lvl="0" indent="-317500" algn="l" rtl="0">
              <a:spcBef>
                <a:spcPts val="0"/>
              </a:spcBef>
              <a:spcAft>
                <a:spcPts val="0"/>
              </a:spcAft>
              <a:buSzPts val="1400"/>
              <a:buChar char="●"/>
            </a:pPr>
            <a:r>
              <a:rPr lang="en" sz="1400"/>
              <a:t>Don’t mind being approached and providing help/advice, however do not actively seek students in need or enroll in official mentorship programs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4" name="Google Shape;144;p22"/>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45" name="Google Shape;145;p22"/>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6" name="Google Shape;146;p2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53" name="Google Shape;153;p23"/>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 the insights gathered from the interviews, I created two personas: Sachin (mentee) and Chloe (mentor)</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4" name="Google Shape;154;p23"/>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55" name="Google Shape;155;p23"/>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6" name="Google Shape;156;p2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2632380" y="152400"/>
            <a:ext cx="2006927" cy="4838702"/>
          </a:xfrm>
          <a:prstGeom prst="rect">
            <a:avLst/>
          </a:prstGeom>
          <a:noFill/>
          <a:ln>
            <a:noFill/>
          </a:ln>
        </p:spPr>
      </p:pic>
      <p:pic>
        <p:nvPicPr>
          <p:cNvPr id="164" name="Google Shape;164;p24"/>
          <p:cNvPicPr preferRelativeResize="0"/>
          <p:nvPr/>
        </p:nvPicPr>
        <p:blipFill>
          <a:blip r:embed="rId4">
            <a:alphaModFix/>
          </a:blip>
          <a:stretch>
            <a:fillRect/>
          </a:stretch>
        </p:blipFill>
        <p:spPr>
          <a:xfrm>
            <a:off x="5093683" y="152400"/>
            <a:ext cx="2099218" cy="4838696"/>
          </a:xfrm>
          <a:prstGeom prst="rect">
            <a:avLst/>
          </a:prstGeom>
          <a:noFill/>
          <a:ln>
            <a:noFill/>
          </a:ln>
        </p:spPr>
      </p:pic>
      <p:sp>
        <p:nvSpPr>
          <p:cNvPr id="165" name="Google Shape;165;p24"/>
          <p:cNvSpPr txBox="1">
            <a:spLocks noGrp="1"/>
          </p:cNvSpPr>
          <p:nvPr>
            <p:ph type="title"/>
          </p:nvPr>
        </p:nvSpPr>
        <p:spPr>
          <a:xfrm>
            <a:off x="457150" y="2236050"/>
            <a:ext cx="21873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Personas</a:t>
            </a:r>
            <a:endParaRPr sz="3600"/>
          </a:p>
        </p:txBody>
      </p:sp>
      <p:sp>
        <p:nvSpPr>
          <p:cNvPr id="166" name="Google Shape;166;p2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68" name="Google Shape;168;p24"/>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69" name="Google Shape;169;p24"/>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78" name="Google Shape;178;p25"/>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have an idea of potenial design requirements and the context in which the users can use the technology, I created a quick set of scenarios.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79" name="Google Shape;179;p25"/>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80" name="Google Shape;180;p25"/>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1" name="Google Shape;181;p25"/>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4" name="Google Shape;184;p25"/>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92" name="Google Shape;192;p26"/>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3" name="Google Shape;193;p26"/>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6" name="Google Shape;196;p26"/>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198" name="Google Shape;198;p26"/>
          <p:cNvPicPr preferRelativeResize="0"/>
          <p:nvPr/>
        </p:nvPicPr>
        <p:blipFill>
          <a:blip r:embed="rId3">
            <a:alphaModFix/>
          </a:blip>
          <a:stretch>
            <a:fillRect/>
          </a:stretch>
        </p:blipFill>
        <p:spPr>
          <a:xfrm>
            <a:off x="2947925" y="780850"/>
            <a:ext cx="4301573" cy="3226199"/>
          </a:xfrm>
          <a:prstGeom prst="rect">
            <a:avLst/>
          </a:prstGeom>
          <a:noFill/>
          <a:ln>
            <a:noFill/>
          </a:ln>
        </p:spPr>
      </p:pic>
      <p:sp>
        <p:nvSpPr>
          <p:cNvPr id="199" name="Google Shape;199;p26"/>
          <p:cNvSpPr txBox="1">
            <a:spLocks noGrp="1"/>
          </p:cNvSpPr>
          <p:nvPr>
            <p:ph type="body" idx="1"/>
          </p:nvPr>
        </p:nvSpPr>
        <p:spPr>
          <a:xfrm>
            <a:off x="295625" y="835000"/>
            <a:ext cx="2503200" cy="311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Sachin’s friend tells him about the app</a:t>
            </a:r>
            <a:endParaRPr sz="1400"/>
          </a:p>
          <a:p>
            <a:pPr marL="457200" lvl="0" indent="-317500" algn="l" rtl="0">
              <a:spcBef>
                <a:spcPts val="0"/>
              </a:spcBef>
              <a:spcAft>
                <a:spcPts val="0"/>
              </a:spcAft>
              <a:buSzPts val="1400"/>
              <a:buAutoNum type="arabicPeriod"/>
            </a:pPr>
            <a:r>
              <a:rPr lang="en" sz="1400"/>
              <a:t>He logins and fills his info</a:t>
            </a:r>
            <a:endParaRPr sz="1400"/>
          </a:p>
          <a:p>
            <a:pPr marL="457200" lvl="0" indent="-317500" algn="l" rtl="0">
              <a:spcBef>
                <a:spcPts val="0"/>
              </a:spcBef>
              <a:spcAft>
                <a:spcPts val="0"/>
              </a:spcAft>
              <a:buSzPts val="1400"/>
              <a:buAutoNum type="arabicPeriod"/>
            </a:pPr>
            <a:r>
              <a:rPr lang="en" sz="1400"/>
              <a:t>He checks out the mentors page</a:t>
            </a:r>
            <a:endParaRPr sz="1400"/>
          </a:p>
          <a:p>
            <a:pPr marL="457200" lvl="0" indent="-317500" algn="l" rtl="0">
              <a:spcBef>
                <a:spcPts val="0"/>
              </a:spcBef>
              <a:spcAft>
                <a:spcPts val="0"/>
              </a:spcAft>
              <a:buSzPts val="1400"/>
              <a:buAutoNum type="arabicPeriod"/>
            </a:pPr>
            <a:r>
              <a:rPr lang="en" sz="1400"/>
              <a:t>He checks out the clubs page</a:t>
            </a:r>
            <a:endParaRPr sz="1400"/>
          </a:p>
          <a:p>
            <a:pPr marL="457200" lvl="0" indent="-317500" algn="l" rtl="0">
              <a:spcBef>
                <a:spcPts val="0"/>
              </a:spcBef>
              <a:spcAft>
                <a:spcPts val="0"/>
              </a:spcAft>
              <a:buSzPts val="1400"/>
              <a:buAutoNum type="arabicPeriod"/>
            </a:pPr>
            <a:r>
              <a:rPr lang="en" sz="1400"/>
              <a:t>He checks out the upcoming events page</a:t>
            </a:r>
            <a:endParaRPr sz="1400"/>
          </a:p>
          <a:p>
            <a:pPr marL="457200" lvl="0" indent="-317500" algn="l" rtl="0">
              <a:spcBef>
                <a:spcPts val="0"/>
              </a:spcBef>
              <a:spcAft>
                <a:spcPts val="0"/>
              </a:spcAft>
              <a:buSzPts val="1400"/>
              <a:buAutoNum type="arabicPeriod"/>
            </a:pPr>
            <a:r>
              <a:rPr lang="en" sz="1400"/>
              <a:t>He messages one of the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206" name="Google Shape;206;p27"/>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07" name="Google Shape;207;p27"/>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0" name="Google Shape;210;p27"/>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2" name="Google Shape;212;p27"/>
          <p:cNvSpPr txBox="1">
            <a:spLocks noGrp="1"/>
          </p:cNvSpPr>
          <p:nvPr>
            <p:ph type="body" idx="1"/>
          </p:nvPr>
        </p:nvSpPr>
        <p:spPr>
          <a:xfrm>
            <a:off x="270425" y="632850"/>
            <a:ext cx="2503200" cy="35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Chloe’s professor tells her about the app</a:t>
            </a:r>
            <a:endParaRPr sz="1400"/>
          </a:p>
          <a:p>
            <a:pPr marL="457200" lvl="0" indent="-317500" algn="l" rtl="0">
              <a:spcBef>
                <a:spcPts val="0"/>
              </a:spcBef>
              <a:spcAft>
                <a:spcPts val="0"/>
              </a:spcAft>
              <a:buSzPts val="1400"/>
              <a:buAutoNum type="arabicPeriod"/>
            </a:pPr>
            <a:r>
              <a:rPr lang="en" sz="1400"/>
              <a:t>She logins and fills her info</a:t>
            </a:r>
            <a:endParaRPr sz="1400"/>
          </a:p>
          <a:p>
            <a:pPr marL="457200" lvl="0" indent="-317500" algn="l" rtl="0">
              <a:spcBef>
                <a:spcPts val="0"/>
              </a:spcBef>
              <a:spcAft>
                <a:spcPts val="0"/>
              </a:spcAft>
              <a:buSzPts val="1400"/>
              <a:buAutoNum type="arabicPeriod"/>
            </a:pPr>
            <a:r>
              <a:rPr lang="en" sz="1400"/>
              <a:t>She receives a notification about a pending mentee application</a:t>
            </a:r>
            <a:endParaRPr sz="1400"/>
          </a:p>
          <a:p>
            <a:pPr marL="457200" lvl="0" indent="-317500" algn="l" rtl="0">
              <a:spcBef>
                <a:spcPts val="0"/>
              </a:spcBef>
              <a:spcAft>
                <a:spcPts val="0"/>
              </a:spcAft>
              <a:buSzPts val="1400"/>
              <a:buAutoNum type="arabicPeriod"/>
            </a:pPr>
            <a:r>
              <a:rPr lang="en" sz="1400"/>
              <a:t>She approves and messages her mentee</a:t>
            </a:r>
            <a:endParaRPr sz="1400"/>
          </a:p>
          <a:p>
            <a:pPr marL="457200" lvl="0" indent="-317500" algn="l" rtl="0">
              <a:spcBef>
                <a:spcPts val="0"/>
              </a:spcBef>
              <a:spcAft>
                <a:spcPts val="0"/>
              </a:spcAft>
              <a:buSzPts val="1400"/>
              <a:buAutoNum type="arabicPeriod"/>
            </a:pPr>
            <a:r>
              <a:rPr lang="en" sz="1400"/>
              <a:t>Chloe creates a group of her mentees</a:t>
            </a:r>
            <a:endParaRPr sz="1400"/>
          </a:p>
          <a:p>
            <a:pPr marL="457200" lvl="0" indent="-317500" algn="l" rtl="0">
              <a:spcBef>
                <a:spcPts val="0"/>
              </a:spcBef>
              <a:spcAft>
                <a:spcPts val="0"/>
              </a:spcAft>
              <a:buSzPts val="1400"/>
              <a:buAutoNum type="arabicPeriod"/>
            </a:pPr>
            <a:r>
              <a:rPr lang="en" sz="1400"/>
              <a:t>She messages her group</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213" name="Google Shape;213;p27"/>
          <p:cNvPicPr preferRelativeResize="0"/>
          <p:nvPr/>
        </p:nvPicPr>
        <p:blipFill>
          <a:blip r:embed="rId3">
            <a:alphaModFix/>
          </a:blip>
          <a:stretch>
            <a:fillRect/>
          </a:stretch>
        </p:blipFill>
        <p:spPr>
          <a:xfrm>
            <a:off x="3038200" y="958650"/>
            <a:ext cx="4301573" cy="32261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Insight</a:t>
            </a:r>
            <a:endParaRPr sz="1200">
              <a:solidFill>
                <a:srgbClr val="222222"/>
              </a:solidFill>
              <a:latin typeface="Roboto Light"/>
              <a:ea typeface="Roboto Light"/>
              <a:cs typeface="Roboto Light"/>
              <a:sym typeface="Roboto Light"/>
            </a:endParaRPr>
          </a:p>
        </p:txBody>
      </p:sp>
      <p:sp>
        <p:nvSpPr>
          <p:cNvPr id="220" name="Google Shape;220;p28"/>
          <p:cNvSpPr txBox="1">
            <a:spLocks noGrp="1"/>
          </p:cNvSpPr>
          <p:nvPr>
            <p:ph type="body" idx="1"/>
          </p:nvPr>
        </p:nvSpPr>
        <p:spPr>
          <a:xfrm>
            <a:off x="462925" y="1730075"/>
            <a:ext cx="67161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the insights gathered from research, I modified the problem framing. Experienced students are eager to help and are not against the idea of mentorship. However, they worry about time committment and are not motivated to go out of their way to contact the struggling new students.</a:t>
            </a:r>
            <a:endParaRPr sz="1400"/>
          </a:p>
          <a:p>
            <a:pPr marL="0" lvl="0" indent="0" algn="l" rtl="0">
              <a:spcBef>
                <a:spcPts val="1600"/>
              </a:spcBef>
              <a:spcAft>
                <a:spcPts val="0"/>
              </a:spcAft>
              <a:buNone/>
            </a:pPr>
            <a:r>
              <a:rPr lang="en" sz="1400"/>
              <a:t>New students can feel anxious about having to meet in-person with their potential mentors and also worry about time committments of such meetings. </a:t>
            </a:r>
            <a:endParaRPr sz="1400"/>
          </a:p>
          <a:p>
            <a:pPr marL="0" lvl="0" indent="0" algn="l" rtl="0">
              <a:spcBef>
                <a:spcPts val="1600"/>
              </a:spcBef>
              <a:spcAft>
                <a:spcPts val="0"/>
              </a:spcAft>
              <a:buNone/>
            </a:pPr>
            <a:r>
              <a:rPr lang="en" sz="1400"/>
              <a:t>Based on these insights, I crafted a mission statement and a list of goals for how that will be achieved.</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1" name="Google Shape;221;p28"/>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Insight</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25"/>
        <p:cNvGrpSpPr/>
        <p:nvPr/>
      </p:nvGrpSpPr>
      <p:grpSpPr>
        <a:xfrm>
          <a:off x="0" y="0"/>
          <a:ext cx="0" cy="0"/>
          <a:chOff x="0" y="0"/>
          <a:chExt cx="0" cy="0"/>
        </a:xfrm>
      </p:grpSpPr>
      <p:sp>
        <p:nvSpPr>
          <p:cNvPr id="226" name="Google Shape;226;p29"/>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 digital experience that provides a welcoming, supportive, and nurturing environment for new students on university campuses</a:t>
            </a:r>
            <a:endParaRPr sz="30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7" name="Google Shape;227;p29"/>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Mission Statement</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31"/>
        <p:cNvGrpSpPr/>
        <p:nvPr/>
      </p:nvGrpSpPr>
      <p:grpSpPr>
        <a:xfrm>
          <a:off x="0" y="0"/>
          <a:ext cx="0" cy="0"/>
          <a:chOff x="0" y="0"/>
          <a:chExt cx="0" cy="0"/>
        </a:xfrm>
      </p:grpSpPr>
      <p:sp>
        <p:nvSpPr>
          <p:cNvPr id="232" name="Google Shape;232;p30"/>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Help new students reach out to more experienced students based on their needs and goals</a:t>
            </a:r>
            <a:endParaRPr sz="2400"/>
          </a:p>
          <a:p>
            <a:pPr marL="457200" lvl="0" indent="-381000" algn="l" rtl="0">
              <a:spcBef>
                <a:spcPts val="0"/>
              </a:spcBef>
              <a:spcAft>
                <a:spcPts val="0"/>
              </a:spcAft>
              <a:buSzPts val="2400"/>
              <a:buChar char="●"/>
            </a:pPr>
            <a:r>
              <a:rPr lang="en" sz="2400"/>
              <a:t>Help proactive experienced students find and help struggling new students</a:t>
            </a:r>
            <a:endParaRPr sz="2400"/>
          </a:p>
          <a:p>
            <a:pPr marL="457200" lvl="0" indent="-381000" algn="l" rtl="0">
              <a:spcBef>
                <a:spcPts val="0"/>
              </a:spcBef>
              <a:spcAft>
                <a:spcPts val="0"/>
              </a:spcAft>
              <a:buSzPts val="2400"/>
              <a:buChar char="●"/>
            </a:pPr>
            <a:r>
              <a:rPr lang="en" sz="2400"/>
              <a:t>Allow students find more experienced students naturally, through student clubs and other initiatives </a:t>
            </a: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1600"/>
              </a:spcAft>
              <a:buNone/>
            </a:pPr>
            <a:endParaRPr sz="2400"/>
          </a:p>
        </p:txBody>
      </p:sp>
      <p:sp>
        <p:nvSpPr>
          <p:cNvPr id="233" name="Google Shape;233;p30"/>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Goals</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12" name="Google Shape;57;p13">
            <a:extLst>
              <a:ext uri="{FF2B5EF4-FFF2-40B4-BE49-F238E27FC236}">
                <a16:creationId xmlns:a16="http://schemas.microsoft.com/office/drawing/2014/main" id="{363C93F1-38C8-D86E-F759-630194B23D36}"/>
              </a:ext>
            </a:extLst>
          </p:cNvPr>
          <p:cNvSpPr txBox="1">
            <a:spLocks noGrp="1"/>
          </p:cNvSpPr>
          <p:nvPr>
            <p:ph type="subTitle" idx="1"/>
          </p:nvPr>
        </p:nvSpPr>
        <p:spPr>
          <a:xfrm>
            <a:off x="5183592" y="4643716"/>
            <a:ext cx="3960408" cy="389400"/>
          </a:xfrm>
          <a:prstGeom prst="rect">
            <a:avLst/>
          </a:prstGeom>
          <a:noFill/>
          <a:ln w="0">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Adilkhan</a:t>
            </a:r>
            <a:r>
              <a:rPr lang="en" sz="2400" i="1" dirty="0">
                <a:ln w="25400">
                  <a:solidFill>
                    <a:schemeClr val="tx1"/>
                  </a:solidFill>
                </a:ln>
                <a:solidFill>
                  <a:schemeClr val="bg1"/>
                </a:solidFill>
                <a:latin typeface="Gill Sans Ultra Bold" panose="020B0A02020104020203" pitchFamily="34" charset="0"/>
                <a:ea typeface="Roboto Light"/>
                <a:cs typeface="Roboto Light"/>
                <a:sym typeface="Roboto Light"/>
              </a:rPr>
              <a:t> </a:t>
            </a: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Altynbek</a:t>
            </a:r>
            <a:endParaRPr sz="2400" i="1" dirty="0">
              <a:ln w="25400">
                <a:solidFill>
                  <a:schemeClr val="tx1"/>
                </a:solidFill>
              </a:ln>
              <a:solidFill>
                <a:schemeClr val="bg1"/>
              </a:solidFill>
              <a:latin typeface="Gill Sans Ultra Bold" panose="020B0A02020104020203" pitchFamily="34" charset="0"/>
              <a:ea typeface="Roboto Light"/>
              <a:cs typeface="Roboto Light"/>
              <a:sym typeface="Roboto Light"/>
            </a:endParaRPr>
          </a:p>
          <a:p>
            <a:pPr marL="0" lvl="0" indent="0" algn="r" rtl="0">
              <a:spcBef>
                <a:spcPts val="0"/>
              </a:spcBef>
              <a:spcAft>
                <a:spcPts val="0"/>
              </a:spcAft>
              <a:buNone/>
            </a:pPr>
            <a:endParaRPr sz="2400" i="1" dirty="0">
              <a:solidFill>
                <a:schemeClr val="bg1"/>
              </a:solidFill>
              <a:latin typeface="Gill Sans Ultra Bold" panose="020B0A02020104020203" pitchFamily="34" charset="0"/>
              <a:ea typeface="Roboto Light"/>
              <a:cs typeface="Roboto Light"/>
              <a:sym typeface="Roboto Light"/>
            </a:endParaRPr>
          </a:p>
        </p:txBody>
      </p:sp>
      <p:pic>
        <p:nvPicPr>
          <p:cNvPr id="13" name="Рисунок 12">
            <a:extLst>
              <a:ext uri="{FF2B5EF4-FFF2-40B4-BE49-F238E27FC236}">
                <a16:creationId xmlns:a16="http://schemas.microsoft.com/office/drawing/2014/main" id="{1720F1C7-4471-3D40-C918-A11EF1187B4C}"/>
              </a:ext>
            </a:extLst>
          </p:cNvPr>
          <p:cNvPicPr>
            <a:picLocks noChangeAspect="1"/>
          </p:cNvPicPr>
          <p:nvPr/>
        </p:nvPicPr>
        <p:blipFill>
          <a:blip r:embed="rId3"/>
          <a:stretch>
            <a:fillRect/>
          </a:stretch>
        </p:blipFill>
        <p:spPr>
          <a:xfrm>
            <a:off x="685800" y="1481584"/>
            <a:ext cx="7772400" cy="2428875"/>
          </a:xfrm>
          <a:prstGeom prst="rect">
            <a:avLst/>
          </a:prstGeom>
          <a:noFill/>
          <a:ln w="177800">
            <a:solidFill>
              <a:schemeClr val="tx1">
                <a:alpha val="43000"/>
              </a:schemeClr>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dk1"/>
          </a:fontRef>
        </p:style>
      </p:pic>
      <p:sp>
        <p:nvSpPr>
          <p:cNvPr id="14" name="Google Shape;54;p13">
            <a:extLst>
              <a:ext uri="{FF2B5EF4-FFF2-40B4-BE49-F238E27FC236}">
                <a16:creationId xmlns:a16="http://schemas.microsoft.com/office/drawing/2014/main" id="{D7F52F8D-1BA9-0F83-59D5-8F09B7EAC7FC}"/>
              </a:ext>
            </a:extLst>
          </p:cNvPr>
          <p:cNvSpPr txBox="1">
            <a:spLocks noGrp="1"/>
          </p:cNvSpPr>
          <p:nvPr>
            <p:ph type="ctrTitle"/>
          </p:nvPr>
        </p:nvSpPr>
        <p:spPr>
          <a:xfrm>
            <a:off x="3519499" y="2100895"/>
            <a:ext cx="3063466" cy="1190255"/>
          </a:xfrm>
          <a:prstGeom prst="rect">
            <a:avLst/>
          </a:prstGeom>
          <a:noFill/>
          <a:ln>
            <a:noFill/>
          </a:ln>
        </p:spPr>
        <p:txBody>
          <a:bodyPr spcFirstLastPara="1" wrap="square" lIns="91425" tIns="91425" rIns="91425" bIns="91425" anchor="b" anchorCtr="0">
            <a:noAutofit/>
          </a:bodyPr>
          <a:lstStyle/>
          <a:p>
            <a:r>
              <a:rPr lang="en" sz="8800" b="0" u="sng" dirty="0" err="1">
                <a:solidFill>
                  <a:schemeClr val="tx2">
                    <a:lumMod val="90000"/>
                  </a:schemeClr>
                </a:solidFill>
                <a:effectLst/>
                <a:latin typeface="Menlo" panose="020B0609030804020204" pitchFamily="49" charset="0"/>
              </a:rPr>
              <a:t>IBot</a:t>
            </a:r>
            <a:endParaRPr sz="8800" b="1" u="sng" dirty="0">
              <a:solidFill>
                <a:schemeClr val="tx2">
                  <a:lumMod val="90000"/>
                </a:schemeClr>
              </a:solidFill>
              <a:latin typeface="Roboto"/>
              <a:ea typeface="Roboto"/>
              <a:cs typeface="Roboto"/>
              <a:sym typeface="Roboto"/>
            </a:endParaRPr>
          </a:p>
        </p:txBody>
      </p:sp>
      <p:sp>
        <p:nvSpPr>
          <p:cNvPr id="15" name="Google Shape;54;p13">
            <a:extLst>
              <a:ext uri="{FF2B5EF4-FFF2-40B4-BE49-F238E27FC236}">
                <a16:creationId xmlns:a16="http://schemas.microsoft.com/office/drawing/2014/main" id="{47A4D629-2C5C-B99E-178B-AF48F07729F6}"/>
              </a:ext>
            </a:extLst>
          </p:cNvPr>
          <p:cNvSpPr txBox="1">
            <a:spLocks/>
          </p:cNvSpPr>
          <p:nvPr/>
        </p:nvSpPr>
        <p:spPr>
          <a:xfrm>
            <a:off x="3388223" y="3085447"/>
            <a:ext cx="3326017" cy="343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 sz="1200" b="0" dirty="0">
                <a:solidFill>
                  <a:srgbClr val="CCCCCC"/>
                </a:solidFill>
                <a:effectLst/>
                <a:latin typeface="Menlo" panose="020B0609030804020204" pitchFamily="49" charset="0"/>
              </a:rPr>
              <a:t>Network Communication Service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sz="1200">
              <a:solidFill>
                <a:srgbClr val="222222"/>
              </a:solidFill>
              <a:latin typeface="Roboto Light"/>
              <a:ea typeface="Roboto Light"/>
              <a:cs typeface="Roboto Light"/>
              <a:sym typeface="Roboto Light"/>
            </a:endParaRPr>
          </a:p>
        </p:txBody>
      </p:sp>
      <p:sp>
        <p:nvSpPr>
          <p:cNvPr id="240" name="Google Shape;240;p31"/>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 clear idea of the problem in mind, I moved to designing the UI so I could turn my research findings into visual elements.</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1" name="Google Shape;241;p31"/>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Design</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p:txBody>
      </p:sp>
      <p:sp>
        <p:nvSpPr>
          <p:cNvPr id="248" name="Google Shape;248;p32"/>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 started with some rough sketches to map the functionality of the application and the rough placement of the elements.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9" name="Google Shape;249;p32"/>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Sketches</a:t>
            </a:r>
            <a:endParaRPr sz="3600"/>
          </a:p>
        </p:txBody>
      </p:sp>
      <p:pic>
        <p:nvPicPr>
          <p:cNvPr id="250" name="Google Shape;250;p32"/>
          <p:cNvPicPr preferRelativeResize="0"/>
          <p:nvPr/>
        </p:nvPicPr>
        <p:blipFill>
          <a:blip r:embed="rId3">
            <a:alphaModFix/>
          </a:blip>
          <a:stretch>
            <a:fillRect/>
          </a:stretch>
        </p:blipFill>
        <p:spPr>
          <a:xfrm>
            <a:off x="1463475" y="1676575"/>
            <a:ext cx="4461650" cy="3346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57" name="Google Shape;257;p33"/>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58" name="Google Shape;258;p33"/>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59" name="Google Shape;259;p33"/>
          <p:cNvPicPr preferRelativeResize="0"/>
          <p:nvPr/>
        </p:nvPicPr>
        <p:blipFill>
          <a:blip r:embed="rId3">
            <a:alphaModFix/>
          </a:blip>
          <a:stretch>
            <a:fillRect/>
          </a:stretch>
        </p:blipFill>
        <p:spPr>
          <a:xfrm>
            <a:off x="2002150" y="935875"/>
            <a:ext cx="5621451" cy="4215349"/>
          </a:xfrm>
          <a:prstGeom prst="rect">
            <a:avLst/>
          </a:prstGeom>
          <a:noFill/>
          <a:ln>
            <a:noFill/>
          </a:ln>
        </p:spPr>
      </p:pic>
      <p:sp>
        <p:nvSpPr>
          <p:cNvPr id="260" name="Google Shape;260;p33"/>
          <p:cNvSpPr txBox="1">
            <a:spLocks noGrp="1"/>
          </p:cNvSpPr>
          <p:nvPr>
            <p:ph type="body" idx="1"/>
          </p:nvPr>
        </p:nvSpPr>
        <p:spPr>
          <a:xfrm>
            <a:off x="444575" y="1935900"/>
            <a:ext cx="1781100" cy="19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map out how the users will interact with the app, I did some quick user flows for mentees and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67" name="Google Shape;267;p34"/>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68" name="Google Shape;268;p34"/>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69" name="Google Shape;269;p34"/>
          <p:cNvPicPr preferRelativeResize="0"/>
          <p:nvPr/>
        </p:nvPicPr>
        <p:blipFill>
          <a:blip r:embed="rId3">
            <a:alphaModFix/>
          </a:blip>
          <a:stretch>
            <a:fillRect/>
          </a:stretch>
        </p:blipFill>
        <p:spPr>
          <a:xfrm>
            <a:off x="1054375" y="864675"/>
            <a:ext cx="5507950" cy="42788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an idea of the functionality, elements placement, and the overall flow of the app, I went ahead and did wireframes in Sketch</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76" name="Google Shape;276;p35"/>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Wireframes</a:t>
            </a:r>
            <a:endParaRPr sz="3600"/>
          </a:p>
        </p:txBody>
      </p:sp>
      <p:sp>
        <p:nvSpPr>
          <p:cNvPr id="277" name="Google Shape;277;p35"/>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a:blip r:embed="rId3">
            <a:alphaModFix/>
          </a:blip>
          <a:stretch>
            <a:fillRect/>
          </a:stretch>
        </p:blipFill>
        <p:spPr>
          <a:xfrm>
            <a:off x="152400" y="914088"/>
            <a:ext cx="8839188" cy="33153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7"/>
          <p:cNvPicPr preferRelativeResize="0"/>
          <p:nvPr/>
        </p:nvPicPr>
        <p:blipFill>
          <a:blip r:embed="rId3">
            <a:alphaModFix/>
          </a:blip>
          <a:stretch>
            <a:fillRect/>
          </a:stretch>
        </p:blipFill>
        <p:spPr>
          <a:xfrm>
            <a:off x="152400" y="560825"/>
            <a:ext cx="8839204" cy="40218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txBox="1">
            <a:spLocks noGrp="1"/>
          </p:cNvSpPr>
          <p:nvPr>
            <p:ph type="title"/>
          </p:nvPr>
        </p:nvSpPr>
        <p:spPr>
          <a:xfrm>
            <a:off x="444600" y="22360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Final Design</a:t>
            </a:r>
            <a:endParaRPr sz="3600"/>
          </a:p>
          <a:p>
            <a:pPr marL="0" lvl="0" indent="0" algn="l" rtl="0">
              <a:spcBef>
                <a:spcPts val="0"/>
              </a:spcBef>
              <a:spcAft>
                <a:spcPts val="0"/>
              </a:spcAft>
              <a:buNone/>
            </a:pPr>
            <a:endParaRPr sz="3600"/>
          </a:p>
        </p:txBody>
      </p:sp>
      <p:sp>
        <p:nvSpPr>
          <p:cNvPr id="294" name="Google Shape;294;p3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“Mentees”</a:t>
            </a:r>
            <a:r>
              <a:rPr lang="en" sz="1400"/>
              <a:t> login with their university account. myMentor automatically detects their major and asks them to confirm it.</a:t>
            </a:r>
            <a:endParaRPr sz="1400"/>
          </a:p>
          <a:p>
            <a:pPr marL="0" lvl="0" indent="0" algn="l" rtl="0">
              <a:spcBef>
                <a:spcPts val="1600"/>
              </a:spcBef>
              <a:spcAft>
                <a:spcPts val="0"/>
              </a:spcAft>
              <a:buNone/>
            </a:pPr>
            <a:r>
              <a:rPr lang="en" sz="1400"/>
              <a:t>If the major is displayed incorrectly, students can change it manually. They can also add their minor or related majors.</a:t>
            </a:r>
            <a:endParaRPr sz="1400"/>
          </a:p>
          <a:p>
            <a:pPr marL="0" lvl="0" indent="0" algn="l" rtl="0">
              <a:spcBef>
                <a:spcPts val="1600"/>
              </a:spcBef>
              <a:spcAft>
                <a:spcPts val="0"/>
              </a:spcAft>
              <a:buNone/>
            </a:pPr>
            <a:r>
              <a:rPr lang="en" sz="1400"/>
              <a:t>As the last step of the application setup, students can choose their interests to help myMentor match them with right resources. By matching the mentees and mentors based on their interests and/or major, myMentor helps them connect more naturally.</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0" name="Google Shape;300;p39"/>
          <p:cNvPicPr preferRelativeResize="0"/>
          <p:nvPr/>
        </p:nvPicPr>
        <p:blipFill>
          <a:blip r:embed="rId3">
            <a:alphaModFix/>
          </a:blip>
          <a:stretch>
            <a:fillRect/>
          </a:stretch>
        </p:blipFill>
        <p:spPr>
          <a:xfrm>
            <a:off x="3099838" y="954937"/>
            <a:ext cx="1884875" cy="3350880"/>
          </a:xfrm>
          <a:prstGeom prst="rect">
            <a:avLst/>
          </a:prstGeom>
          <a:noFill/>
          <a:ln>
            <a:noFill/>
          </a:ln>
        </p:spPr>
      </p:pic>
      <p:pic>
        <p:nvPicPr>
          <p:cNvPr id="301" name="Google Shape;301;p39"/>
          <p:cNvPicPr preferRelativeResize="0"/>
          <p:nvPr/>
        </p:nvPicPr>
        <p:blipFill>
          <a:blip r:embed="rId4">
            <a:alphaModFix/>
          </a:blip>
          <a:stretch>
            <a:fillRect/>
          </a:stretch>
        </p:blipFill>
        <p:spPr>
          <a:xfrm>
            <a:off x="5109847" y="954913"/>
            <a:ext cx="1884875" cy="3350910"/>
          </a:xfrm>
          <a:prstGeom prst="rect">
            <a:avLst/>
          </a:prstGeom>
          <a:noFill/>
          <a:ln>
            <a:noFill/>
          </a:ln>
        </p:spPr>
      </p:pic>
      <p:pic>
        <p:nvPicPr>
          <p:cNvPr id="302" name="Google Shape;302;p39"/>
          <p:cNvPicPr preferRelativeResize="0"/>
          <p:nvPr/>
        </p:nvPicPr>
        <p:blipFill>
          <a:blip r:embed="rId5">
            <a:alphaModFix/>
          </a:blip>
          <a:stretch>
            <a:fillRect/>
          </a:stretch>
        </p:blipFill>
        <p:spPr>
          <a:xfrm>
            <a:off x="7119850" y="954925"/>
            <a:ext cx="1884875" cy="33509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body" idx="1"/>
          </p:nvPr>
        </p:nvSpPr>
        <p:spPr>
          <a:xfrm>
            <a:off x="122025" y="1526250"/>
            <a:ext cx="2840100" cy="20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a:t>
            </a:r>
            <a:r>
              <a:rPr lang="en" sz="1400" b="1"/>
              <a:t>“mentee”</a:t>
            </a:r>
            <a:r>
              <a:rPr lang="en" sz="1400"/>
              <a:t> users, myMentor consists of three sections, that are presented in the bottom navigation:</a:t>
            </a:r>
            <a:endParaRPr sz="1400"/>
          </a:p>
          <a:p>
            <a:pPr marL="457200" lvl="0" indent="-317500" algn="l" rtl="0">
              <a:spcBef>
                <a:spcPts val="1600"/>
              </a:spcBef>
              <a:spcAft>
                <a:spcPts val="0"/>
              </a:spcAft>
              <a:buSzPts val="1400"/>
              <a:buAutoNum type="arabicPeriod"/>
            </a:pPr>
            <a:r>
              <a:rPr lang="en" sz="1400"/>
              <a:t>Mentors</a:t>
            </a:r>
            <a:endParaRPr sz="1400"/>
          </a:p>
          <a:p>
            <a:pPr marL="457200" lvl="0" indent="-317500" algn="l" rtl="0">
              <a:spcBef>
                <a:spcPts val="0"/>
              </a:spcBef>
              <a:spcAft>
                <a:spcPts val="0"/>
              </a:spcAft>
              <a:buSzPts val="1400"/>
              <a:buAutoNum type="arabicPeriod"/>
            </a:pPr>
            <a:r>
              <a:rPr lang="en" sz="1400"/>
              <a:t>Student clubs</a:t>
            </a:r>
            <a:endParaRPr sz="1400"/>
          </a:p>
          <a:p>
            <a:pPr marL="457200" lvl="0" indent="-317500" algn="l" rtl="0">
              <a:spcBef>
                <a:spcPts val="0"/>
              </a:spcBef>
              <a:spcAft>
                <a:spcPts val="0"/>
              </a:spcAft>
              <a:buSzPts val="1400"/>
              <a:buAutoNum type="arabicPeriod"/>
            </a:pPr>
            <a:r>
              <a:rPr lang="en" sz="1400"/>
              <a:t>Upcoming events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8" name="Google Shape;308;p40"/>
          <p:cNvPicPr preferRelativeResize="0"/>
          <p:nvPr/>
        </p:nvPicPr>
        <p:blipFill>
          <a:blip r:embed="rId3">
            <a:alphaModFix/>
          </a:blip>
          <a:stretch>
            <a:fillRect/>
          </a:stretch>
        </p:blipFill>
        <p:spPr>
          <a:xfrm>
            <a:off x="2962125" y="1034850"/>
            <a:ext cx="1884875" cy="3350902"/>
          </a:xfrm>
          <a:prstGeom prst="rect">
            <a:avLst/>
          </a:prstGeom>
          <a:noFill/>
          <a:ln>
            <a:noFill/>
          </a:ln>
        </p:spPr>
      </p:pic>
      <p:pic>
        <p:nvPicPr>
          <p:cNvPr id="309" name="Google Shape;309;p40"/>
          <p:cNvPicPr preferRelativeResize="0"/>
          <p:nvPr/>
        </p:nvPicPr>
        <p:blipFill>
          <a:blip r:embed="rId4">
            <a:alphaModFix/>
          </a:blip>
          <a:stretch>
            <a:fillRect/>
          </a:stretch>
        </p:blipFill>
        <p:spPr>
          <a:xfrm>
            <a:off x="5008963" y="1034850"/>
            <a:ext cx="1884875" cy="3350882"/>
          </a:xfrm>
          <a:prstGeom prst="rect">
            <a:avLst/>
          </a:prstGeom>
          <a:noFill/>
          <a:ln>
            <a:noFill/>
          </a:ln>
        </p:spPr>
      </p:pic>
      <p:pic>
        <p:nvPicPr>
          <p:cNvPr id="310" name="Google Shape;310;p40"/>
          <p:cNvPicPr preferRelativeResize="0"/>
          <p:nvPr/>
        </p:nvPicPr>
        <p:blipFill>
          <a:blip r:embed="rId5">
            <a:alphaModFix/>
          </a:blip>
          <a:stretch>
            <a:fillRect/>
          </a:stretch>
        </p:blipFill>
        <p:spPr>
          <a:xfrm>
            <a:off x="7055825" y="1034850"/>
            <a:ext cx="1884875" cy="3350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53995999-9468-B130-62DB-1D7D6E7C85C0}"/>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11" name="Рисунок 10">
            <a:extLst>
              <a:ext uri="{FF2B5EF4-FFF2-40B4-BE49-F238E27FC236}">
                <a16:creationId xmlns:a16="http://schemas.microsoft.com/office/drawing/2014/main" id="{B29826B2-F495-64E3-1580-CCA8BBED9381}"/>
              </a:ext>
            </a:extLst>
          </p:cNvPr>
          <p:cNvPicPr>
            <a:picLocks noChangeAspect="1"/>
          </p:cNvPicPr>
          <p:nvPr/>
        </p:nvPicPr>
        <p:blipFill>
          <a:blip r:embed="rId2"/>
          <a:stretch>
            <a:fillRect/>
          </a:stretch>
        </p:blipFill>
        <p:spPr>
          <a:xfrm>
            <a:off x="2281070" y="727555"/>
            <a:ext cx="14556740" cy="4548981"/>
          </a:xfrm>
          <a:prstGeom prst="rect">
            <a:avLst/>
          </a:prstGeom>
        </p:spPr>
      </p:pic>
      <p:sp>
        <p:nvSpPr>
          <p:cNvPr id="12" name="TextBox 11">
            <a:extLst>
              <a:ext uri="{FF2B5EF4-FFF2-40B4-BE49-F238E27FC236}">
                <a16:creationId xmlns:a16="http://schemas.microsoft.com/office/drawing/2014/main" id="{B845CE70-7CCA-DF88-F79C-85560FF693F2}"/>
              </a:ext>
            </a:extLst>
          </p:cNvPr>
          <p:cNvSpPr txBox="1"/>
          <p:nvPr/>
        </p:nvSpPr>
        <p:spPr>
          <a:xfrm>
            <a:off x="266700" y="1096887"/>
            <a:ext cx="6070600" cy="954107"/>
          </a:xfrm>
          <a:prstGeom prst="rect">
            <a:avLst/>
          </a:prstGeom>
          <a:noFill/>
          <a:ln w="25400" cap="rnd">
            <a:solidFill>
              <a:schemeClr val="tx1"/>
            </a:solidFill>
          </a:ln>
        </p:spPr>
        <p:txBody>
          <a:bodyPr wrap="square">
            <a:spAutoFit/>
          </a:bodyPr>
          <a:lstStyle/>
          <a:p>
            <a:r>
              <a:rPr lang="en" dirty="0">
                <a:effectLst/>
              </a:rPr>
              <a:t>We all know what kind of robot this is, a classic cute delivery guy. This robot has very autonomous capabilities in tasks such as delivery...</a:t>
            </a:r>
          </a:p>
          <a:p>
            <a:endParaRPr lang="en" dirty="0">
              <a:effectLst/>
            </a:endParaRPr>
          </a:p>
          <a:p>
            <a:r>
              <a:rPr lang="en" dirty="0">
                <a:effectLst/>
              </a:rPr>
              <a:t>But what if you give this job a device that amplifies the network signal?</a:t>
            </a:r>
            <a:endParaRPr lang="ru-KZ" dirty="0"/>
          </a:p>
        </p:txBody>
      </p:sp>
      <p:sp>
        <p:nvSpPr>
          <p:cNvPr id="13" name="TextBox 12">
            <a:extLst>
              <a:ext uri="{FF2B5EF4-FFF2-40B4-BE49-F238E27FC236}">
                <a16:creationId xmlns:a16="http://schemas.microsoft.com/office/drawing/2014/main" id="{1B45C60C-DF14-0FAB-82F7-A732B6E7B37E}"/>
              </a:ext>
            </a:extLst>
          </p:cNvPr>
          <p:cNvSpPr txBox="1"/>
          <p:nvPr/>
        </p:nvSpPr>
        <p:spPr>
          <a:xfrm>
            <a:off x="266700" y="377898"/>
            <a:ext cx="60706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Tree>
    <p:extLst>
      <p:ext uri="{BB962C8B-B14F-4D97-AF65-F5344CB8AC3E}">
        <p14:creationId xmlns:p14="http://schemas.microsoft.com/office/powerpoint/2010/main" val="3899098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body" idx="1"/>
          </p:nvPr>
        </p:nvSpPr>
        <p:spPr>
          <a:xfrm>
            <a:off x="134625" y="449875"/>
            <a:ext cx="2840100" cy="3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mentors</a:t>
            </a:r>
            <a:r>
              <a:rPr lang="en" sz="1400"/>
              <a:t> section displays all the matched mentors.</a:t>
            </a:r>
            <a:endParaRPr sz="1400"/>
          </a:p>
          <a:p>
            <a:pPr marL="0" lvl="0" indent="0" algn="l" rtl="0">
              <a:spcBef>
                <a:spcPts val="1600"/>
              </a:spcBef>
              <a:spcAft>
                <a:spcPts val="0"/>
              </a:spcAft>
              <a:buNone/>
            </a:pPr>
            <a:r>
              <a:rPr lang="en" sz="1400"/>
              <a:t>Students can read mentors’ information such as their major, year, interests, and a short bio.</a:t>
            </a:r>
            <a:endParaRPr sz="1400"/>
          </a:p>
          <a:p>
            <a:pPr marL="0" lvl="0" indent="0" algn="l" rtl="0">
              <a:spcBef>
                <a:spcPts val="1600"/>
              </a:spcBef>
              <a:spcAft>
                <a:spcPts val="0"/>
              </a:spcAft>
              <a:buNone/>
            </a:pPr>
            <a:r>
              <a:rPr lang="en" sz="1400"/>
              <a:t>Once approved by the mentor, the mentor and mentee can interact via private messaging, which solves the time committment concerns, as well as some of the anxiety issues of meeting in-person that new students might have.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6" name="Google Shape;316;p41"/>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7" name="Google Shape;317;p4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41"/>
          <p:cNvPicPr preferRelativeResize="0"/>
          <p:nvPr/>
        </p:nvPicPr>
        <p:blipFill>
          <a:blip r:embed="rId3">
            <a:alphaModFix/>
          </a:blip>
          <a:stretch>
            <a:fillRect/>
          </a:stretch>
        </p:blipFill>
        <p:spPr>
          <a:xfrm>
            <a:off x="2974713" y="1206900"/>
            <a:ext cx="1379050" cy="2451650"/>
          </a:xfrm>
          <a:prstGeom prst="rect">
            <a:avLst/>
          </a:prstGeom>
          <a:noFill/>
          <a:ln>
            <a:noFill/>
          </a:ln>
        </p:spPr>
      </p:pic>
      <p:pic>
        <p:nvPicPr>
          <p:cNvPr id="319" name="Google Shape;319;p41"/>
          <p:cNvPicPr preferRelativeResize="0"/>
          <p:nvPr/>
        </p:nvPicPr>
        <p:blipFill>
          <a:blip r:embed="rId4">
            <a:alphaModFix/>
          </a:blip>
          <a:stretch>
            <a:fillRect/>
          </a:stretch>
        </p:blipFill>
        <p:spPr>
          <a:xfrm>
            <a:off x="4461362" y="1206910"/>
            <a:ext cx="1379050" cy="2451635"/>
          </a:xfrm>
          <a:prstGeom prst="rect">
            <a:avLst/>
          </a:prstGeom>
          <a:noFill/>
          <a:ln>
            <a:noFill/>
          </a:ln>
        </p:spPr>
      </p:pic>
      <p:pic>
        <p:nvPicPr>
          <p:cNvPr id="320" name="Google Shape;320;p41"/>
          <p:cNvPicPr preferRelativeResize="0"/>
          <p:nvPr/>
        </p:nvPicPr>
        <p:blipFill>
          <a:blip r:embed="rId5">
            <a:alphaModFix/>
          </a:blip>
          <a:stretch>
            <a:fillRect/>
          </a:stretch>
        </p:blipFill>
        <p:spPr>
          <a:xfrm>
            <a:off x="5948000" y="1206900"/>
            <a:ext cx="1379050" cy="2451635"/>
          </a:xfrm>
          <a:prstGeom prst="rect">
            <a:avLst/>
          </a:prstGeom>
          <a:noFill/>
          <a:ln>
            <a:noFill/>
          </a:ln>
        </p:spPr>
      </p:pic>
      <p:pic>
        <p:nvPicPr>
          <p:cNvPr id="321" name="Google Shape;321;p41"/>
          <p:cNvPicPr preferRelativeResize="0"/>
          <p:nvPr/>
        </p:nvPicPr>
        <p:blipFill>
          <a:blip r:embed="rId6">
            <a:alphaModFix/>
          </a:blip>
          <a:stretch>
            <a:fillRect/>
          </a:stretch>
        </p:blipFill>
        <p:spPr>
          <a:xfrm>
            <a:off x="7434624" y="1206875"/>
            <a:ext cx="1379050" cy="24516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body" idx="1"/>
          </p:nvPr>
        </p:nvSpPr>
        <p:spPr>
          <a:xfrm>
            <a:off x="134625" y="394851"/>
            <a:ext cx="2840100" cy="37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student</a:t>
            </a:r>
            <a:r>
              <a:rPr lang="en" sz="1400"/>
              <a:t> </a:t>
            </a:r>
            <a:r>
              <a:rPr lang="en" sz="1400" b="1"/>
              <a:t>clubs</a:t>
            </a:r>
            <a:r>
              <a:rPr lang="en" sz="1400"/>
              <a:t> section displays all the matched clubs that students can apply to join to.</a:t>
            </a:r>
            <a:endParaRPr sz="1400"/>
          </a:p>
          <a:p>
            <a:pPr marL="0" lvl="0" indent="0" algn="l" rtl="0">
              <a:spcBef>
                <a:spcPts val="1600"/>
              </a:spcBef>
              <a:spcAft>
                <a:spcPts val="0"/>
              </a:spcAft>
              <a:buNone/>
            </a:pPr>
            <a:r>
              <a:rPr lang="en" sz="1400"/>
              <a:t>Even though helping students find clubs was not in the design prompt, I decided to include this feature because it also allows students to connect more naturally.</a:t>
            </a:r>
            <a:endParaRPr sz="1400"/>
          </a:p>
          <a:p>
            <a:pPr marL="0" lvl="0" indent="0" algn="l" rtl="0">
              <a:spcBef>
                <a:spcPts val="1600"/>
              </a:spcBef>
              <a:spcAft>
                <a:spcPts val="0"/>
              </a:spcAft>
              <a:buNone/>
            </a:pPr>
            <a:r>
              <a:rPr lang="en" sz="1400"/>
              <a:t>Also, user research showed that most of the “mentors” interacted with their “mentees” through student clubs and organizations.</a:t>
            </a:r>
            <a:endParaRPr sz="1400"/>
          </a:p>
          <a:p>
            <a:pPr marL="0" lvl="0" indent="0" algn="l" rtl="0">
              <a:spcBef>
                <a:spcPts val="1600"/>
              </a:spcBef>
              <a:spcAft>
                <a:spcPts val="0"/>
              </a:spcAft>
              <a:buNone/>
            </a:pP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7" name="Google Shape;327;p42"/>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8" name="Google Shape;328;p4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Clubs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31" name="Google Shape;331;p42"/>
          <p:cNvPicPr preferRelativeResize="0"/>
          <p:nvPr/>
        </p:nvPicPr>
        <p:blipFill>
          <a:blip r:embed="rId3">
            <a:alphaModFix/>
          </a:blip>
          <a:stretch>
            <a:fillRect/>
          </a:stretch>
        </p:blipFill>
        <p:spPr>
          <a:xfrm>
            <a:off x="3204075" y="884525"/>
            <a:ext cx="1707825" cy="3036125"/>
          </a:xfrm>
          <a:prstGeom prst="rect">
            <a:avLst/>
          </a:prstGeom>
          <a:noFill/>
          <a:ln>
            <a:noFill/>
          </a:ln>
        </p:spPr>
      </p:pic>
      <p:pic>
        <p:nvPicPr>
          <p:cNvPr id="332" name="Google Shape;332;p42"/>
          <p:cNvPicPr preferRelativeResize="0"/>
          <p:nvPr/>
        </p:nvPicPr>
        <p:blipFill>
          <a:blip r:embed="rId4">
            <a:alphaModFix/>
          </a:blip>
          <a:stretch>
            <a:fillRect/>
          </a:stretch>
        </p:blipFill>
        <p:spPr>
          <a:xfrm>
            <a:off x="5141250" y="884525"/>
            <a:ext cx="1707825" cy="3036138"/>
          </a:xfrm>
          <a:prstGeom prst="rect">
            <a:avLst/>
          </a:prstGeom>
          <a:noFill/>
          <a:ln>
            <a:noFill/>
          </a:ln>
        </p:spPr>
      </p:pic>
      <p:pic>
        <p:nvPicPr>
          <p:cNvPr id="333" name="Google Shape;333;p42"/>
          <p:cNvPicPr preferRelativeResize="0"/>
          <p:nvPr/>
        </p:nvPicPr>
        <p:blipFill>
          <a:blip r:embed="rId5">
            <a:alphaModFix/>
          </a:blip>
          <a:stretch>
            <a:fillRect/>
          </a:stretch>
        </p:blipFill>
        <p:spPr>
          <a:xfrm>
            <a:off x="7078425" y="884528"/>
            <a:ext cx="1707825" cy="30361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3"/>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39" name="Google Shape;339;p4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3"/>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Clubs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2" name="Google Shape;342;p43"/>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txBox="1">
            <a:spLocks noGrp="1"/>
          </p:cNvSpPr>
          <p:nvPr>
            <p:ph type="body" idx="1"/>
          </p:nvPr>
        </p:nvSpPr>
        <p:spPr>
          <a:xfrm>
            <a:off x="2546525" y="4453100"/>
            <a:ext cx="9201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Events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4" name="Google Shape;344;p43"/>
          <p:cNvSpPr txBox="1">
            <a:spLocks noGrp="1"/>
          </p:cNvSpPr>
          <p:nvPr>
            <p:ph type="body" idx="1"/>
          </p:nvPr>
        </p:nvSpPr>
        <p:spPr>
          <a:xfrm>
            <a:off x="134625" y="949800"/>
            <a:ext cx="2840100" cy="31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upcoming</a:t>
            </a:r>
            <a:r>
              <a:rPr lang="en" sz="1400"/>
              <a:t> </a:t>
            </a:r>
            <a:r>
              <a:rPr lang="en" sz="1400" b="1"/>
              <a:t>events</a:t>
            </a:r>
            <a:r>
              <a:rPr lang="en" sz="1400"/>
              <a:t> section displays all the matched events that students can RSVP or add to their calendar to not forget to attend.</a:t>
            </a:r>
            <a:endParaRPr sz="1400"/>
          </a:p>
          <a:p>
            <a:pPr marL="0" lvl="0" indent="0" algn="l" rtl="0">
              <a:spcBef>
                <a:spcPts val="1600"/>
              </a:spcBef>
              <a:spcAft>
                <a:spcPts val="0"/>
              </a:spcAft>
              <a:buNone/>
            </a:pPr>
            <a:r>
              <a:rPr lang="en" sz="1400"/>
              <a:t>Helping students find events similarly was not part of the design prompt, however I added it as a feature because it provides one more way of connecting naturally with other students.</a:t>
            </a: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45" name="Google Shape;345;p43"/>
          <p:cNvPicPr preferRelativeResize="0"/>
          <p:nvPr/>
        </p:nvPicPr>
        <p:blipFill>
          <a:blip r:embed="rId3">
            <a:alphaModFix/>
          </a:blip>
          <a:stretch>
            <a:fillRect/>
          </a:stretch>
        </p:blipFill>
        <p:spPr>
          <a:xfrm>
            <a:off x="3466625" y="1053688"/>
            <a:ext cx="1707825" cy="3036133"/>
          </a:xfrm>
          <a:prstGeom prst="rect">
            <a:avLst/>
          </a:prstGeom>
          <a:noFill/>
          <a:ln>
            <a:noFill/>
          </a:ln>
        </p:spPr>
      </p:pic>
      <p:pic>
        <p:nvPicPr>
          <p:cNvPr id="346" name="Google Shape;346;p43"/>
          <p:cNvPicPr preferRelativeResize="0"/>
          <p:nvPr/>
        </p:nvPicPr>
        <p:blipFill>
          <a:blip r:embed="rId4">
            <a:alphaModFix/>
          </a:blip>
          <a:stretch>
            <a:fillRect/>
          </a:stretch>
        </p:blipFill>
        <p:spPr>
          <a:xfrm>
            <a:off x="5326850" y="1053711"/>
            <a:ext cx="1707825" cy="3036104"/>
          </a:xfrm>
          <a:prstGeom prst="rect">
            <a:avLst/>
          </a:prstGeom>
          <a:noFill/>
          <a:ln>
            <a:noFill/>
          </a:ln>
        </p:spPr>
      </p:pic>
      <p:pic>
        <p:nvPicPr>
          <p:cNvPr id="347" name="Google Shape;347;p43"/>
          <p:cNvPicPr preferRelativeResize="0"/>
          <p:nvPr/>
        </p:nvPicPr>
        <p:blipFill>
          <a:blip r:embed="rId5">
            <a:alphaModFix/>
          </a:blip>
          <a:stretch>
            <a:fillRect/>
          </a:stretch>
        </p:blipFill>
        <p:spPr>
          <a:xfrm>
            <a:off x="7187075" y="1053675"/>
            <a:ext cx="1707825" cy="303613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4"/>
          <p:cNvSpPr txBox="1">
            <a:spLocks noGrp="1"/>
          </p:cNvSpPr>
          <p:nvPr>
            <p:ph type="body" idx="1"/>
          </p:nvPr>
        </p:nvSpPr>
        <p:spPr>
          <a:xfrm>
            <a:off x="174575" y="1523999"/>
            <a:ext cx="2840100" cy="20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Finally, </a:t>
            </a:r>
            <a:r>
              <a:rPr lang="en" sz="1400" b="1"/>
              <a:t>“mentees” </a:t>
            </a:r>
            <a:r>
              <a:rPr lang="en" sz="1400"/>
              <a:t>can access their profile page by clicking the icon in the upper right corner in any page of the three sections.</a:t>
            </a:r>
            <a:endParaRPr sz="1400"/>
          </a:p>
          <a:p>
            <a:pPr marL="0" lvl="0" indent="0" algn="l" rtl="0">
              <a:spcBef>
                <a:spcPts val="1600"/>
              </a:spcBef>
              <a:spcAft>
                <a:spcPts val="0"/>
              </a:spcAft>
              <a:buNone/>
            </a:pPr>
            <a:r>
              <a:rPr lang="en" sz="1400"/>
              <a:t>In their profile page, students can change their major, interests, or logout from the application.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53" name="Google Shape;353;p44"/>
          <p:cNvPicPr preferRelativeResize="0"/>
          <p:nvPr/>
        </p:nvPicPr>
        <p:blipFill>
          <a:blip r:embed="rId3">
            <a:alphaModFix/>
          </a:blip>
          <a:stretch>
            <a:fillRect/>
          </a:stretch>
        </p:blipFill>
        <p:spPr>
          <a:xfrm>
            <a:off x="3279525" y="387825"/>
            <a:ext cx="2456925" cy="4367850"/>
          </a:xfrm>
          <a:prstGeom prst="rect">
            <a:avLst/>
          </a:prstGeom>
          <a:noFill/>
          <a:ln>
            <a:noFill/>
          </a:ln>
        </p:spPr>
      </p:pic>
      <p:pic>
        <p:nvPicPr>
          <p:cNvPr id="354" name="Google Shape;354;p44"/>
          <p:cNvPicPr preferRelativeResize="0"/>
          <p:nvPr/>
        </p:nvPicPr>
        <p:blipFill>
          <a:blip r:embed="rId4">
            <a:alphaModFix/>
          </a:blip>
          <a:stretch>
            <a:fillRect/>
          </a:stretch>
        </p:blipFill>
        <p:spPr>
          <a:xfrm>
            <a:off x="6001299" y="387825"/>
            <a:ext cx="2456925" cy="43678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“Mentors”</a:t>
            </a:r>
            <a:r>
              <a:rPr lang="en" sz="1400"/>
              <a:t> also login with their university account. The application also detects their major and asks them to confirm it.</a:t>
            </a:r>
            <a:endParaRPr sz="1400"/>
          </a:p>
          <a:p>
            <a:pPr marL="0" lvl="0" indent="0" algn="l" rtl="0">
              <a:spcBef>
                <a:spcPts val="1600"/>
              </a:spcBef>
              <a:spcAft>
                <a:spcPts val="0"/>
              </a:spcAft>
              <a:buNone/>
            </a:pPr>
            <a:r>
              <a:rPr lang="en" sz="1400"/>
              <a:t>The app automatically detects the year that the student is in and if the student is in their 3rd year or higher, it asks them if they want to be listed as a mentor.</a:t>
            </a:r>
            <a:endParaRPr sz="1400"/>
          </a:p>
          <a:p>
            <a:pPr marL="0" lvl="0" indent="0" algn="l" rtl="0">
              <a:spcBef>
                <a:spcPts val="1600"/>
              </a:spcBef>
              <a:spcAft>
                <a:spcPts val="0"/>
              </a:spcAft>
              <a:buNone/>
            </a:pPr>
            <a:r>
              <a:rPr lang="en" sz="1400"/>
              <a:t>Similar process applies to students who have been mentees before their 3rd year in college, where the app asks them if they want to be a mentor once they reach that stage.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0" name="Google Shape;360;p45"/>
          <p:cNvPicPr preferRelativeResize="0"/>
          <p:nvPr/>
        </p:nvPicPr>
        <p:blipFill>
          <a:blip r:embed="rId3">
            <a:alphaModFix/>
          </a:blip>
          <a:stretch>
            <a:fillRect/>
          </a:stretch>
        </p:blipFill>
        <p:spPr>
          <a:xfrm>
            <a:off x="2974734" y="896300"/>
            <a:ext cx="1884875" cy="3350910"/>
          </a:xfrm>
          <a:prstGeom prst="rect">
            <a:avLst/>
          </a:prstGeom>
          <a:noFill/>
          <a:ln>
            <a:noFill/>
          </a:ln>
        </p:spPr>
      </p:pic>
      <p:pic>
        <p:nvPicPr>
          <p:cNvPr id="361" name="Google Shape;361;p45"/>
          <p:cNvPicPr preferRelativeResize="0"/>
          <p:nvPr/>
        </p:nvPicPr>
        <p:blipFill>
          <a:blip r:embed="rId4">
            <a:alphaModFix/>
          </a:blip>
          <a:stretch>
            <a:fillRect/>
          </a:stretch>
        </p:blipFill>
        <p:spPr>
          <a:xfrm>
            <a:off x="4985050" y="896313"/>
            <a:ext cx="1884875" cy="3350874"/>
          </a:xfrm>
          <a:prstGeom prst="rect">
            <a:avLst/>
          </a:prstGeom>
          <a:noFill/>
          <a:ln>
            <a:noFill/>
          </a:ln>
        </p:spPr>
      </p:pic>
      <p:pic>
        <p:nvPicPr>
          <p:cNvPr id="362" name="Google Shape;362;p45"/>
          <p:cNvPicPr preferRelativeResize="0"/>
          <p:nvPr/>
        </p:nvPicPr>
        <p:blipFill>
          <a:blip r:embed="rId5">
            <a:alphaModFix/>
          </a:blip>
          <a:stretch>
            <a:fillRect/>
          </a:stretch>
        </p:blipFill>
        <p:spPr>
          <a:xfrm>
            <a:off x="6995372" y="896300"/>
            <a:ext cx="1884875" cy="335091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body" idx="1"/>
          </p:nvPr>
        </p:nvSpPr>
        <p:spPr>
          <a:xfrm>
            <a:off x="248075" y="1131450"/>
            <a:ext cx="2840100" cy="28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As more experienced students are more likely to be familiar with student clubs and belong to some already, the app does not match them with clubs.</a:t>
            </a:r>
            <a:endParaRPr sz="1400"/>
          </a:p>
          <a:p>
            <a:pPr marL="0" lvl="0" indent="0" algn="l" rtl="0">
              <a:spcBef>
                <a:spcPts val="1600"/>
              </a:spcBef>
              <a:spcAft>
                <a:spcPts val="0"/>
              </a:spcAft>
              <a:buNone/>
            </a:pPr>
            <a:r>
              <a:rPr lang="en" sz="1400"/>
              <a:t>For </a:t>
            </a:r>
            <a:r>
              <a:rPr lang="en" sz="1400" b="1"/>
              <a:t>mentors</a:t>
            </a:r>
            <a:r>
              <a:rPr lang="en" sz="1400"/>
              <a:t>, the app simply confirms the clubs that the student belongs to in order to use that information for matching with mentees.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8" name="Google Shape;368;p46"/>
          <p:cNvPicPr preferRelativeResize="0"/>
          <p:nvPr/>
        </p:nvPicPr>
        <p:blipFill>
          <a:blip r:embed="rId3">
            <a:alphaModFix/>
          </a:blip>
          <a:stretch>
            <a:fillRect/>
          </a:stretch>
        </p:blipFill>
        <p:spPr>
          <a:xfrm>
            <a:off x="3403900" y="494975"/>
            <a:ext cx="2336375" cy="4153550"/>
          </a:xfrm>
          <a:prstGeom prst="rect">
            <a:avLst/>
          </a:prstGeom>
          <a:noFill/>
          <a:ln>
            <a:noFill/>
          </a:ln>
        </p:spPr>
      </p:pic>
      <p:pic>
        <p:nvPicPr>
          <p:cNvPr id="369" name="Google Shape;369;p46"/>
          <p:cNvPicPr preferRelativeResize="0"/>
          <p:nvPr/>
        </p:nvPicPr>
        <p:blipFill>
          <a:blip r:embed="rId4">
            <a:alphaModFix/>
          </a:blip>
          <a:stretch>
            <a:fillRect/>
          </a:stretch>
        </p:blipFill>
        <p:spPr>
          <a:xfrm>
            <a:off x="5950849" y="494975"/>
            <a:ext cx="2336375" cy="415354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body" idx="1"/>
          </p:nvPr>
        </p:nvSpPr>
        <p:spPr>
          <a:xfrm>
            <a:off x="248075" y="2087550"/>
            <a:ext cx="2840100" cy="9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a:t>
            </a:r>
            <a:r>
              <a:rPr lang="en" sz="1400" b="1"/>
              <a:t>, mentors </a:t>
            </a:r>
            <a:r>
              <a:rPr lang="en" sz="1400"/>
              <a:t>also choose their interests to help the app with matching.</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75" name="Google Shape;375;p47"/>
          <p:cNvPicPr preferRelativeResize="0"/>
          <p:nvPr/>
        </p:nvPicPr>
        <p:blipFill>
          <a:blip r:embed="rId3">
            <a:alphaModFix/>
          </a:blip>
          <a:stretch>
            <a:fillRect/>
          </a:stretch>
        </p:blipFill>
        <p:spPr>
          <a:xfrm>
            <a:off x="4526425" y="152400"/>
            <a:ext cx="2721769" cy="48387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8"/>
          <p:cNvSpPr txBox="1">
            <a:spLocks noGrp="1"/>
          </p:cNvSpPr>
          <p:nvPr>
            <p:ph type="body" idx="1"/>
          </p:nvPr>
        </p:nvSpPr>
        <p:spPr>
          <a:xfrm>
            <a:off x="260675" y="481338"/>
            <a:ext cx="2575800" cy="37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After the setup, the new</a:t>
            </a:r>
            <a:r>
              <a:rPr lang="en" sz="1400" b="1"/>
              <a:t> mentor </a:t>
            </a:r>
            <a:r>
              <a:rPr lang="en" sz="1400"/>
              <a:t>is automatically added to the mentor list. Once a mentee asks the student to mentor them, the app notifies the mentor.</a:t>
            </a:r>
            <a:endParaRPr sz="1400"/>
          </a:p>
          <a:p>
            <a:pPr marL="0" lvl="0" indent="0" algn="l" rtl="0">
              <a:spcBef>
                <a:spcPts val="1600"/>
              </a:spcBef>
              <a:spcAft>
                <a:spcPts val="0"/>
              </a:spcAft>
              <a:buNone/>
            </a:pPr>
            <a:r>
              <a:rPr lang="en" sz="1400"/>
              <a:t>The mentor can then approve or decline the application based on their availability. </a:t>
            </a:r>
            <a:endParaRPr sz="1400"/>
          </a:p>
          <a:p>
            <a:pPr marL="0" lvl="0" indent="0" algn="l" rtl="0">
              <a:spcBef>
                <a:spcPts val="1600"/>
              </a:spcBef>
              <a:spcAft>
                <a:spcPts val="0"/>
              </a:spcAft>
              <a:buNone/>
            </a:pPr>
            <a:r>
              <a:rPr lang="en" sz="1400"/>
              <a:t>If the mentor chooses to decline the application, they have to provide reasons for doing so.</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1" name="Google Shape;381;p48"/>
          <p:cNvPicPr preferRelativeResize="0"/>
          <p:nvPr/>
        </p:nvPicPr>
        <p:blipFill>
          <a:blip r:embed="rId3">
            <a:alphaModFix/>
          </a:blip>
          <a:stretch>
            <a:fillRect/>
          </a:stretch>
        </p:blipFill>
        <p:spPr>
          <a:xfrm>
            <a:off x="2887925" y="672438"/>
            <a:ext cx="1878550" cy="3339626"/>
          </a:xfrm>
          <a:prstGeom prst="rect">
            <a:avLst/>
          </a:prstGeom>
          <a:noFill/>
          <a:ln>
            <a:noFill/>
          </a:ln>
        </p:spPr>
      </p:pic>
      <p:pic>
        <p:nvPicPr>
          <p:cNvPr id="382" name="Google Shape;382;p48"/>
          <p:cNvPicPr preferRelativeResize="0"/>
          <p:nvPr/>
        </p:nvPicPr>
        <p:blipFill>
          <a:blip r:embed="rId4">
            <a:alphaModFix/>
          </a:blip>
          <a:stretch>
            <a:fillRect/>
          </a:stretch>
        </p:blipFill>
        <p:spPr>
          <a:xfrm>
            <a:off x="4929711" y="672438"/>
            <a:ext cx="1878550" cy="3339637"/>
          </a:xfrm>
          <a:prstGeom prst="rect">
            <a:avLst/>
          </a:prstGeom>
          <a:noFill/>
          <a:ln>
            <a:noFill/>
          </a:ln>
        </p:spPr>
      </p:pic>
      <p:pic>
        <p:nvPicPr>
          <p:cNvPr id="383" name="Google Shape;383;p48"/>
          <p:cNvPicPr preferRelativeResize="0"/>
          <p:nvPr/>
        </p:nvPicPr>
        <p:blipFill>
          <a:blip r:embed="rId5">
            <a:alphaModFix/>
          </a:blip>
          <a:stretch>
            <a:fillRect/>
          </a:stretch>
        </p:blipFill>
        <p:spPr>
          <a:xfrm>
            <a:off x="6971475" y="672425"/>
            <a:ext cx="1878550" cy="333964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9"/>
          <p:cNvSpPr txBox="1">
            <a:spLocks noGrp="1"/>
          </p:cNvSpPr>
          <p:nvPr>
            <p:ph type="body" idx="1"/>
          </p:nvPr>
        </p:nvSpPr>
        <p:spPr>
          <a:xfrm>
            <a:off x="260675" y="1759941"/>
            <a:ext cx="2575800" cy="11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approved, students can interact with each other through private messaging for their convenience.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9" name="Google Shape;389;p49"/>
          <p:cNvPicPr preferRelativeResize="0"/>
          <p:nvPr/>
        </p:nvPicPr>
        <p:blipFill>
          <a:blip r:embed="rId3">
            <a:alphaModFix/>
          </a:blip>
          <a:stretch>
            <a:fillRect/>
          </a:stretch>
        </p:blipFill>
        <p:spPr>
          <a:xfrm>
            <a:off x="3190575" y="236500"/>
            <a:ext cx="2368950" cy="4211475"/>
          </a:xfrm>
          <a:prstGeom prst="rect">
            <a:avLst/>
          </a:prstGeom>
          <a:noFill/>
          <a:ln>
            <a:noFill/>
          </a:ln>
        </p:spPr>
      </p:pic>
      <p:pic>
        <p:nvPicPr>
          <p:cNvPr id="390" name="Google Shape;390;p49"/>
          <p:cNvPicPr preferRelativeResize="0"/>
          <p:nvPr/>
        </p:nvPicPr>
        <p:blipFill>
          <a:blip r:embed="rId4">
            <a:alphaModFix/>
          </a:blip>
          <a:stretch>
            <a:fillRect/>
          </a:stretch>
        </p:blipFill>
        <p:spPr>
          <a:xfrm>
            <a:off x="5787424" y="236525"/>
            <a:ext cx="2368950" cy="421145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0"/>
          <p:cNvSpPr txBox="1">
            <a:spLocks noGrp="1"/>
          </p:cNvSpPr>
          <p:nvPr>
            <p:ph type="body" idx="1"/>
          </p:nvPr>
        </p:nvSpPr>
        <p:spPr>
          <a:xfrm>
            <a:off x="248075" y="2087550"/>
            <a:ext cx="2840100" cy="11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 </a:t>
            </a:r>
            <a:r>
              <a:rPr lang="en" sz="1400" b="1"/>
              <a:t>mentors</a:t>
            </a:r>
            <a:r>
              <a:rPr lang="en" sz="1400"/>
              <a:t> can also access their profile page if they want to change their major, interests, or logout.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96" name="Google Shape;396;p50"/>
          <p:cNvPicPr preferRelativeResize="0"/>
          <p:nvPr/>
        </p:nvPicPr>
        <p:blipFill>
          <a:blip r:embed="rId3">
            <a:alphaModFix/>
          </a:blip>
          <a:stretch>
            <a:fillRect/>
          </a:stretch>
        </p:blipFill>
        <p:spPr>
          <a:xfrm>
            <a:off x="6165300" y="387775"/>
            <a:ext cx="2368950" cy="4211458"/>
          </a:xfrm>
          <a:prstGeom prst="rect">
            <a:avLst/>
          </a:prstGeom>
          <a:noFill/>
          <a:ln>
            <a:noFill/>
          </a:ln>
        </p:spPr>
      </p:pic>
      <p:pic>
        <p:nvPicPr>
          <p:cNvPr id="397" name="Google Shape;397;p50"/>
          <p:cNvPicPr preferRelativeResize="0"/>
          <p:nvPr/>
        </p:nvPicPr>
        <p:blipFill>
          <a:blip r:embed="rId4">
            <a:alphaModFix/>
          </a:blip>
          <a:stretch>
            <a:fillRect/>
          </a:stretch>
        </p:blipFill>
        <p:spPr>
          <a:xfrm>
            <a:off x="3467925" y="387775"/>
            <a:ext cx="2368950" cy="4211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1" name="TextBox 10">
            <a:extLst>
              <a:ext uri="{FF2B5EF4-FFF2-40B4-BE49-F238E27FC236}">
                <a16:creationId xmlns:a16="http://schemas.microsoft.com/office/drawing/2014/main" id="{277EB8BE-5B17-12EF-3118-17121437950D}"/>
              </a:ext>
            </a:extLst>
          </p:cNvPr>
          <p:cNvSpPr txBox="1"/>
          <p:nvPr/>
        </p:nvSpPr>
        <p:spPr>
          <a:xfrm>
            <a:off x="4292600" y="1304931"/>
            <a:ext cx="4572000" cy="738664"/>
          </a:xfrm>
          <a:prstGeom prst="rect">
            <a:avLst/>
          </a:prstGeom>
          <a:noFill/>
          <a:ln w="25400" cap="rnd">
            <a:solidFill>
              <a:schemeClr val="tx1"/>
            </a:solidFill>
          </a:ln>
        </p:spPr>
        <p:txBody>
          <a:bodyPr wrap="square">
            <a:spAutoFit/>
          </a:bodyPr>
          <a:lstStyle/>
          <a:p>
            <a:r>
              <a:rPr lang="en" dirty="0">
                <a:effectLst/>
              </a:rPr>
              <a:t>The "</a:t>
            </a:r>
            <a:r>
              <a:rPr lang="en" dirty="0" err="1">
                <a:effectLst/>
              </a:rPr>
              <a:t>iBot</a:t>
            </a:r>
            <a:r>
              <a:rPr lang="en" dirty="0">
                <a:effectLst/>
              </a:rPr>
              <a:t> Network Communication Service" in SDU is designed to increase the efficiency of the studio by strengthening network connectivity.</a:t>
            </a:r>
            <a:endParaRPr lang="ru-KZ" dirty="0"/>
          </a:p>
        </p:txBody>
      </p:sp>
      <p:sp>
        <p:nvSpPr>
          <p:cNvPr id="13" name="TextBox 12">
            <a:extLst>
              <a:ext uri="{FF2B5EF4-FFF2-40B4-BE49-F238E27FC236}">
                <a16:creationId xmlns:a16="http://schemas.microsoft.com/office/drawing/2014/main" id="{DF63D9A4-5980-B889-FFE6-639E7789F19E}"/>
              </a:ext>
            </a:extLst>
          </p:cNvPr>
          <p:cNvSpPr txBox="1"/>
          <p:nvPr/>
        </p:nvSpPr>
        <p:spPr>
          <a:xfrm>
            <a:off x="4292600" y="81484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6" name="TextBox 15">
            <a:extLst>
              <a:ext uri="{FF2B5EF4-FFF2-40B4-BE49-F238E27FC236}">
                <a16:creationId xmlns:a16="http://schemas.microsoft.com/office/drawing/2014/main" id="{3BA44BFE-18EB-177B-5E5D-4486F357A0E1}"/>
              </a:ext>
            </a:extLst>
          </p:cNvPr>
          <p:cNvSpPr txBox="1"/>
          <p:nvPr/>
        </p:nvSpPr>
        <p:spPr>
          <a:xfrm>
            <a:off x="2286000" y="3061838"/>
            <a:ext cx="4572000" cy="738664"/>
          </a:xfrm>
          <a:prstGeom prst="rect">
            <a:avLst/>
          </a:prstGeom>
          <a:noFill/>
          <a:ln w="25400" cap="rnd">
            <a:solidFill>
              <a:schemeClr val="tx1"/>
            </a:solidFill>
          </a:ln>
        </p:spPr>
        <p:txBody>
          <a:bodyPr wrap="square">
            <a:spAutoFit/>
          </a:bodyPr>
          <a:lstStyle/>
          <a:p>
            <a:r>
              <a:rPr lang="en" dirty="0">
                <a:effectLst/>
              </a:rPr>
              <a:t>Improving the quality of communication for SDU students, providing stable and fast internet on campus with the help of autonomous </a:t>
            </a:r>
            <a:r>
              <a:rPr lang="en" dirty="0" err="1">
                <a:effectLst/>
              </a:rPr>
              <a:t>iBot</a:t>
            </a:r>
            <a:r>
              <a:rPr lang="en" dirty="0">
                <a:effectLst/>
              </a:rPr>
              <a:t> robots.</a:t>
            </a:r>
            <a:endParaRPr lang="ru-KZ" dirty="0"/>
          </a:p>
        </p:txBody>
      </p:sp>
      <p:sp>
        <p:nvSpPr>
          <p:cNvPr id="17" name="TextBox 16">
            <a:extLst>
              <a:ext uri="{FF2B5EF4-FFF2-40B4-BE49-F238E27FC236}">
                <a16:creationId xmlns:a16="http://schemas.microsoft.com/office/drawing/2014/main" id="{A65B63FF-CB34-99C7-50C6-72A817B60CAE}"/>
              </a:ext>
            </a:extLst>
          </p:cNvPr>
          <p:cNvSpPr txBox="1"/>
          <p:nvPr/>
        </p:nvSpPr>
        <p:spPr>
          <a:xfrm>
            <a:off x="2286000" y="257175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1"/>
          <p:cNvSpPr txBox="1">
            <a:spLocks noGrp="1"/>
          </p:cNvSpPr>
          <p:nvPr>
            <p:ph type="title"/>
          </p:nvPr>
        </p:nvSpPr>
        <p:spPr>
          <a:xfrm>
            <a:off x="444600" y="18189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Prototype</a:t>
            </a:r>
            <a:endParaRPr sz="3600"/>
          </a:p>
          <a:p>
            <a:pPr marL="0" lvl="0" indent="0" algn="l" rtl="0">
              <a:spcBef>
                <a:spcPts val="0"/>
              </a:spcBef>
              <a:spcAft>
                <a:spcPts val="0"/>
              </a:spcAft>
              <a:buNone/>
            </a:pPr>
            <a:endParaRPr sz="3600"/>
          </a:p>
        </p:txBody>
      </p:sp>
      <p:sp>
        <p:nvSpPr>
          <p:cNvPr id="404" name="Google Shape;404;p51"/>
          <p:cNvSpPr txBox="1">
            <a:spLocks noGrp="1"/>
          </p:cNvSpPr>
          <p:nvPr>
            <p:ph type="body" idx="1"/>
          </p:nvPr>
        </p:nvSpPr>
        <p:spPr>
          <a:xfrm>
            <a:off x="7249500" y="1818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Prototype</a:t>
            </a:r>
            <a:endParaRPr sz="1200">
              <a:solidFill>
                <a:srgbClr val="222222"/>
              </a:solidFill>
              <a:latin typeface="Roboto Light"/>
              <a:ea typeface="Roboto Light"/>
              <a:cs typeface="Roboto Light"/>
              <a:sym typeface="Roboto Light"/>
            </a:endParaRPr>
          </a:p>
        </p:txBody>
      </p:sp>
      <p:sp>
        <p:nvSpPr>
          <p:cNvPr id="405" name="Google Shape;405;p51"/>
          <p:cNvSpPr txBox="1">
            <a:spLocks noGrp="1"/>
          </p:cNvSpPr>
          <p:nvPr>
            <p:ph type="body" idx="1"/>
          </p:nvPr>
        </p:nvSpPr>
        <p:spPr>
          <a:xfrm>
            <a:off x="444600" y="2490300"/>
            <a:ext cx="6716100" cy="12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the final design was done, it was time to run some quick evaluation testings to make sure the usability of the app was appropriate. Thus, I build a prototype using Principle for Mac.</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2" title="mentee prototype">
            <a:hlinkClick r:id="rId3"/>
          </p:cNvPr>
          <p:cNvPicPr preferRelativeResize="0"/>
          <p:nvPr/>
        </p:nvPicPr>
        <p:blipFill>
          <a:blip r:embed="rId4">
            <a:alphaModFix/>
          </a:blip>
          <a:stretch>
            <a:fillRect/>
          </a:stretch>
        </p:blipFill>
        <p:spPr>
          <a:xfrm>
            <a:off x="487925" y="1091025"/>
            <a:ext cx="3948575" cy="2961425"/>
          </a:xfrm>
          <a:prstGeom prst="rect">
            <a:avLst/>
          </a:prstGeom>
          <a:noFill/>
          <a:ln>
            <a:noFill/>
          </a:ln>
        </p:spPr>
      </p:pic>
      <p:pic>
        <p:nvPicPr>
          <p:cNvPr id="411" name="Google Shape;411;p52" title="mentor prototype">
            <a:hlinkClick r:id="rId5"/>
          </p:cNvPr>
          <p:cNvPicPr preferRelativeResize="0"/>
          <p:nvPr/>
        </p:nvPicPr>
        <p:blipFill>
          <a:blip r:embed="rId6">
            <a:alphaModFix/>
          </a:blip>
          <a:stretch>
            <a:fillRect/>
          </a:stretch>
        </p:blipFill>
        <p:spPr>
          <a:xfrm>
            <a:off x="4707500" y="1091025"/>
            <a:ext cx="3948575" cy="2961431"/>
          </a:xfrm>
          <a:prstGeom prst="rect">
            <a:avLst/>
          </a:prstGeom>
          <a:noFill/>
          <a:ln>
            <a:noFill/>
          </a:ln>
        </p:spPr>
      </p:pic>
      <p:sp>
        <p:nvSpPr>
          <p:cNvPr id="412" name="Google Shape;412;p52"/>
          <p:cNvSpPr txBox="1"/>
          <p:nvPr/>
        </p:nvSpPr>
        <p:spPr>
          <a:xfrm>
            <a:off x="1119563"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7"/>
              </a:rPr>
              <a:t>https://youtu.be/OcIYrm6FVCg</a:t>
            </a:r>
            <a:r>
              <a:rPr lang="en">
                <a:latin typeface="Roboto"/>
                <a:ea typeface="Roboto"/>
                <a:cs typeface="Roboto"/>
                <a:sym typeface="Roboto"/>
              </a:rPr>
              <a:t> </a:t>
            </a:r>
            <a:endParaRPr>
              <a:latin typeface="Roboto"/>
              <a:ea typeface="Roboto"/>
              <a:cs typeface="Roboto"/>
              <a:sym typeface="Roboto"/>
            </a:endParaRPr>
          </a:p>
        </p:txBody>
      </p:sp>
      <p:sp>
        <p:nvSpPr>
          <p:cNvPr id="413" name="Google Shape;413;p52"/>
          <p:cNvSpPr txBox="1"/>
          <p:nvPr/>
        </p:nvSpPr>
        <p:spPr>
          <a:xfrm>
            <a:off x="5339138"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8"/>
              </a:rPr>
              <a:t>https://youtu.be/PjGH47Tg8aQ</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0" name="Google Shape;420;p53"/>
          <p:cNvSpPr txBox="1">
            <a:spLocks noGrp="1"/>
          </p:cNvSpPr>
          <p:nvPr>
            <p:ph type="title"/>
          </p:nvPr>
        </p:nvSpPr>
        <p:spPr>
          <a:xfrm>
            <a:off x="432000" y="23484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Evaluation</a:t>
            </a:r>
            <a:endParaRPr sz="3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7" name="Google Shape;427;p54"/>
          <p:cNvSpPr txBox="1">
            <a:spLocks noGrp="1"/>
          </p:cNvSpPr>
          <p:nvPr>
            <p:ph type="body" idx="1"/>
          </p:nvPr>
        </p:nvSpPr>
        <p:spPr>
          <a:xfrm>
            <a:off x="475525" y="1209600"/>
            <a:ext cx="6716100" cy="27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prototype that I built, I ran some quick usability testing sessions with two users: one “mentee” and one “mentor”.</a:t>
            </a:r>
            <a:endParaRPr/>
          </a:p>
          <a:p>
            <a:pPr marL="0" lvl="0" indent="0" algn="l" rtl="0">
              <a:spcBef>
                <a:spcPts val="1600"/>
              </a:spcBef>
              <a:spcAft>
                <a:spcPts val="0"/>
              </a:spcAft>
              <a:buNone/>
            </a:pPr>
            <a:r>
              <a:rPr lang="en"/>
              <a:t>I gave them some task that an actual user will perform (e.g., apply to a photography club, decline a pending mentee application, and so on)</a:t>
            </a:r>
            <a:endParaRPr/>
          </a:p>
          <a:p>
            <a:pPr marL="0" lvl="0" indent="0" algn="l" rtl="0">
              <a:spcBef>
                <a:spcPts val="1600"/>
              </a:spcBef>
              <a:spcAft>
                <a:spcPts val="0"/>
              </a:spcAft>
              <a:buNone/>
            </a:pPr>
            <a:r>
              <a:rPr lang="en"/>
              <a:t>Both users were able to perform all the tasks and generally found the app to be relatively easy to use.</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5"/>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34" name="Google Shape;434;p55"/>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35" name="Google Shape;435;p55"/>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6"/>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42" name="Google Shape;442;p56"/>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43" name="Google Shape;443;p56"/>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47"/>
        <p:cNvGrpSpPr/>
        <p:nvPr/>
      </p:nvGrpSpPr>
      <p:grpSpPr>
        <a:xfrm>
          <a:off x="0" y="0"/>
          <a:ext cx="0" cy="0"/>
          <a:chOff x="0" y="0"/>
          <a:chExt cx="0" cy="0"/>
        </a:xfrm>
      </p:grpSpPr>
      <p:pic>
        <p:nvPicPr>
          <p:cNvPr id="448" name="Google Shape;448;p57"/>
          <p:cNvPicPr preferRelativeResize="0"/>
          <p:nvPr/>
        </p:nvPicPr>
        <p:blipFill>
          <a:blip r:embed="rId3">
            <a:alphaModFix/>
          </a:blip>
          <a:stretch>
            <a:fillRect/>
          </a:stretch>
        </p:blipFill>
        <p:spPr>
          <a:xfrm>
            <a:off x="16613" y="152400"/>
            <a:ext cx="2743740" cy="4838699"/>
          </a:xfrm>
          <a:prstGeom prst="rect">
            <a:avLst/>
          </a:prstGeom>
          <a:noFill/>
          <a:ln>
            <a:noFill/>
          </a:ln>
        </p:spPr>
      </p:pic>
      <p:pic>
        <p:nvPicPr>
          <p:cNvPr id="449" name="Google Shape;449;p57"/>
          <p:cNvPicPr preferRelativeResize="0"/>
          <p:nvPr/>
        </p:nvPicPr>
        <p:blipFill>
          <a:blip r:embed="rId4">
            <a:alphaModFix/>
          </a:blip>
          <a:stretch>
            <a:fillRect/>
          </a:stretch>
        </p:blipFill>
        <p:spPr>
          <a:xfrm>
            <a:off x="2149940" y="152400"/>
            <a:ext cx="2743740" cy="4838699"/>
          </a:xfrm>
          <a:prstGeom prst="rect">
            <a:avLst/>
          </a:prstGeom>
          <a:noFill/>
          <a:ln>
            <a:noFill/>
          </a:ln>
        </p:spPr>
      </p:pic>
      <p:pic>
        <p:nvPicPr>
          <p:cNvPr id="450" name="Google Shape;450;p57"/>
          <p:cNvPicPr preferRelativeResize="0"/>
          <p:nvPr/>
        </p:nvPicPr>
        <p:blipFill>
          <a:blip r:embed="rId5">
            <a:alphaModFix/>
          </a:blip>
          <a:stretch>
            <a:fillRect/>
          </a:stretch>
        </p:blipFill>
        <p:spPr>
          <a:xfrm>
            <a:off x="4262668" y="152400"/>
            <a:ext cx="2743740" cy="4838699"/>
          </a:xfrm>
          <a:prstGeom prst="rect">
            <a:avLst/>
          </a:prstGeom>
          <a:noFill/>
          <a:ln>
            <a:noFill/>
          </a:ln>
        </p:spPr>
      </p:pic>
      <p:pic>
        <p:nvPicPr>
          <p:cNvPr id="451" name="Google Shape;451;p57"/>
          <p:cNvPicPr preferRelativeResize="0"/>
          <p:nvPr/>
        </p:nvPicPr>
        <p:blipFill>
          <a:blip r:embed="rId6">
            <a:alphaModFix/>
          </a:blip>
          <a:stretch>
            <a:fillRect/>
          </a:stretch>
        </p:blipFill>
        <p:spPr>
          <a:xfrm>
            <a:off x="6383638" y="152388"/>
            <a:ext cx="2743749" cy="483871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55"/>
        <p:cNvGrpSpPr/>
        <p:nvPr/>
      </p:nvGrpSpPr>
      <p:grpSpPr>
        <a:xfrm>
          <a:off x="0" y="0"/>
          <a:ext cx="0" cy="0"/>
          <a:chOff x="0" y="0"/>
          <a:chExt cx="0" cy="0"/>
        </a:xfrm>
      </p:grpSpPr>
      <p:sp>
        <p:nvSpPr>
          <p:cNvPr id="456" name="Google Shape;456;p58"/>
          <p:cNvSpPr txBox="1">
            <a:spLocks noGrp="1"/>
          </p:cNvSpPr>
          <p:nvPr>
            <p:ph type="ctrTitle"/>
          </p:nvPr>
        </p:nvSpPr>
        <p:spPr>
          <a:xfrm>
            <a:off x="3357000" y="2028900"/>
            <a:ext cx="4747800" cy="10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a:t>Thank you!</a:t>
            </a:r>
            <a:endParaRPr sz="7200" b="1">
              <a:latin typeface="Roboto"/>
              <a:ea typeface="Roboto"/>
              <a:cs typeface="Roboto"/>
              <a:sym typeface="Roboto"/>
            </a:endParaRPr>
          </a:p>
        </p:txBody>
      </p:sp>
      <p:pic>
        <p:nvPicPr>
          <p:cNvPr id="457" name="Google Shape;457;p58"/>
          <p:cNvPicPr preferRelativeResize="0"/>
          <p:nvPr/>
        </p:nvPicPr>
        <p:blipFill>
          <a:blip r:embed="rId3">
            <a:alphaModFix/>
          </a:blip>
          <a:stretch>
            <a:fillRect/>
          </a:stretch>
        </p:blipFill>
        <p:spPr>
          <a:xfrm>
            <a:off x="394900" y="152400"/>
            <a:ext cx="2743740"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8" name="TextBox 17">
            <a:extLst>
              <a:ext uri="{FF2B5EF4-FFF2-40B4-BE49-F238E27FC236}">
                <a16:creationId xmlns:a16="http://schemas.microsoft.com/office/drawing/2014/main" id="{1684DAA8-80F6-0B60-F4E9-541ADA37ED31}"/>
              </a:ext>
            </a:extLst>
          </p:cNvPr>
          <p:cNvSpPr txBox="1"/>
          <p:nvPr/>
        </p:nvSpPr>
        <p:spPr>
          <a:xfrm>
            <a:off x="164268" y="755868"/>
            <a:ext cx="4572000" cy="1815882"/>
          </a:xfrm>
          <a:prstGeom prst="rect">
            <a:avLst/>
          </a:prstGeom>
          <a:noFill/>
          <a:ln w="25400" cap="rnd">
            <a:solidFill>
              <a:schemeClr val="tx1"/>
            </a:solidFill>
          </a:ln>
        </p:spPr>
        <p:txBody>
          <a:bodyPr wrap="square">
            <a:spAutoFit/>
          </a:bodyPr>
          <a:lstStyle/>
          <a:p>
            <a:r>
              <a:rPr lang="en" dirty="0">
                <a:effectLst/>
              </a:rPr>
              <a:t>The </a:t>
            </a:r>
            <a:r>
              <a:rPr lang="en" dirty="0" err="1">
                <a:effectLst/>
              </a:rPr>
              <a:t>iBot</a:t>
            </a:r>
            <a:r>
              <a:rPr lang="en" dirty="0">
                <a:effectLst/>
              </a:rPr>
              <a:t> Network Communication Service is an innovative solution to improve the quality of the internet connection on the SDU campus. The </a:t>
            </a:r>
            <a:r>
              <a:rPr lang="en" dirty="0" err="1">
                <a:effectLst/>
              </a:rPr>
              <a:t>iBot</a:t>
            </a:r>
            <a:r>
              <a:rPr lang="en" dirty="0">
                <a:effectLst/>
              </a:rPr>
              <a:t> system automatically scans various areas of the university, analyzing the quality of the network in real time. The robot helps to fix problems with the Internet connection, providing stable access to the network wherever students are.</a:t>
            </a:r>
            <a:endParaRPr lang="ru-KZ" dirty="0"/>
          </a:p>
        </p:txBody>
      </p:sp>
      <p:sp>
        <p:nvSpPr>
          <p:cNvPr id="19" name="TextBox 18">
            <a:extLst>
              <a:ext uri="{FF2B5EF4-FFF2-40B4-BE49-F238E27FC236}">
                <a16:creationId xmlns:a16="http://schemas.microsoft.com/office/drawing/2014/main" id="{9DA3063B-87ED-5572-5498-B54CC2CDA678}"/>
              </a:ext>
            </a:extLst>
          </p:cNvPr>
          <p:cNvSpPr txBox="1"/>
          <p:nvPr/>
        </p:nvSpPr>
        <p:spPr>
          <a:xfrm>
            <a:off x="164268" y="26578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 name="TextBox 1">
            <a:extLst>
              <a:ext uri="{FF2B5EF4-FFF2-40B4-BE49-F238E27FC236}">
                <a16:creationId xmlns:a16="http://schemas.microsoft.com/office/drawing/2014/main" id="{36188689-3725-689A-E6D3-CD2DA01EE060}"/>
              </a:ext>
            </a:extLst>
          </p:cNvPr>
          <p:cNvSpPr txBox="1"/>
          <p:nvPr/>
        </p:nvSpPr>
        <p:spPr>
          <a:xfrm>
            <a:off x="164268" y="2785509"/>
            <a:ext cx="1637100"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Key Features: </a:t>
            </a:r>
            <a:endParaRPr lang="ru-KZ" sz="1800" dirty="0">
              <a:solidFill>
                <a:schemeClr val="bg1"/>
              </a:solidFill>
            </a:endParaRPr>
          </a:p>
        </p:txBody>
      </p:sp>
      <p:sp>
        <p:nvSpPr>
          <p:cNvPr id="3" name="TextBox 2">
            <a:extLst>
              <a:ext uri="{FF2B5EF4-FFF2-40B4-BE49-F238E27FC236}">
                <a16:creationId xmlns:a16="http://schemas.microsoft.com/office/drawing/2014/main" id="{CD29B944-8B38-D2AC-29E4-21B906815BBE}"/>
              </a:ext>
            </a:extLst>
          </p:cNvPr>
          <p:cNvSpPr txBox="1"/>
          <p:nvPr/>
        </p:nvSpPr>
        <p:spPr>
          <a:xfrm>
            <a:off x="2118574" y="2759098"/>
            <a:ext cx="1378388"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Autonomy : </a:t>
            </a:r>
            <a:endParaRPr lang="ru-KZ" sz="1800" dirty="0">
              <a:solidFill>
                <a:schemeClr val="tx1"/>
              </a:solidFill>
            </a:endParaRPr>
          </a:p>
        </p:txBody>
      </p:sp>
      <p:sp>
        <p:nvSpPr>
          <p:cNvPr id="4" name="TextBox 3">
            <a:extLst>
              <a:ext uri="{FF2B5EF4-FFF2-40B4-BE49-F238E27FC236}">
                <a16:creationId xmlns:a16="http://schemas.microsoft.com/office/drawing/2014/main" id="{19290C18-69D1-412C-6A1F-EBAF2B323FC1}"/>
              </a:ext>
            </a:extLst>
          </p:cNvPr>
          <p:cNvSpPr txBox="1"/>
          <p:nvPr/>
        </p:nvSpPr>
        <p:spPr>
          <a:xfrm>
            <a:off x="3658006" y="2759098"/>
            <a:ext cx="300475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Detection of weak signals: </a:t>
            </a:r>
            <a:endParaRPr lang="ru-KZ" sz="1800" dirty="0">
              <a:solidFill>
                <a:schemeClr val="tx1"/>
              </a:solidFill>
            </a:endParaRPr>
          </a:p>
        </p:txBody>
      </p:sp>
      <p:sp>
        <p:nvSpPr>
          <p:cNvPr id="5" name="TextBox 4">
            <a:extLst>
              <a:ext uri="{FF2B5EF4-FFF2-40B4-BE49-F238E27FC236}">
                <a16:creationId xmlns:a16="http://schemas.microsoft.com/office/drawing/2014/main" id="{E53D0189-C1CE-FAA0-EFDE-7C2ED4E352EF}"/>
              </a:ext>
            </a:extLst>
          </p:cNvPr>
          <p:cNvSpPr txBox="1"/>
          <p:nvPr/>
        </p:nvSpPr>
        <p:spPr>
          <a:xfrm>
            <a:off x="2118573"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Smart navigation: </a:t>
            </a:r>
            <a:endParaRPr lang="ru-KZ" sz="1800" dirty="0">
              <a:solidFill>
                <a:schemeClr val="tx1"/>
              </a:solidFill>
            </a:endParaRPr>
          </a:p>
        </p:txBody>
      </p:sp>
      <p:sp>
        <p:nvSpPr>
          <p:cNvPr id="6" name="TextBox 5">
            <a:extLst>
              <a:ext uri="{FF2B5EF4-FFF2-40B4-BE49-F238E27FC236}">
                <a16:creationId xmlns:a16="http://schemas.microsoft.com/office/drawing/2014/main" id="{E15C251B-4ABD-8C3C-D6D9-9A31E6015232}"/>
              </a:ext>
            </a:extLst>
          </p:cNvPr>
          <p:cNvSpPr txBox="1"/>
          <p:nvPr/>
        </p:nvSpPr>
        <p:spPr>
          <a:xfrm>
            <a:off x="4478276"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Load optimization:</a:t>
            </a:r>
            <a:endParaRPr lang="ru-KZ" sz="1800" dirty="0">
              <a:solidFill>
                <a:schemeClr val="tx1"/>
              </a:solidFill>
            </a:endParaRPr>
          </a:p>
        </p:txBody>
      </p:sp>
    </p:spTree>
    <p:extLst>
      <p:ext uri="{BB962C8B-B14F-4D97-AF65-F5344CB8AC3E}">
        <p14:creationId xmlns:p14="http://schemas.microsoft.com/office/powerpoint/2010/main" val="279385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3" name="TextBox 12">
            <a:extLst>
              <a:ext uri="{FF2B5EF4-FFF2-40B4-BE49-F238E27FC236}">
                <a16:creationId xmlns:a16="http://schemas.microsoft.com/office/drawing/2014/main" id="{DF63D9A4-5980-B889-FFE6-639E7789F19E}"/>
              </a:ext>
            </a:extLst>
          </p:cNvPr>
          <p:cNvSpPr txBox="1"/>
          <p:nvPr/>
        </p:nvSpPr>
        <p:spPr>
          <a:xfrm>
            <a:off x="166083" y="25826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7" name="TextBox 16">
            <a:extLst>
              <a:ext uri="{FF2B5EF4-FFF2-40B4-BE49-F238E27FC236}">
                <a16:creationId xmlns:a16="http://schemas.microsoft.com/office/drawing/2014/main" id="{A65B63FF-CB34-99C7-50C6-72A817B60CAE}"/>
              </a:ext>
            </a:extLst>
          </p:cNvPr>
          <p:cNvSpPr txBox="1"/>
          <p:nvPr/>
        </p:nvSpPr>
        <p:spPr>
          <a:xfrm>
            <a:off x="166083" y="76371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 name="TextBox 1">
            <a:extLst>
              <a:ext uri="{FF2B5EF4-FFF2-40B4-BE49-F238E27FC236}">
                <a16:creationId xmlns:a16="http://schemas.microsoft.com/office/drawing/2014/main" id="{37CA57EE-80E2-BDE3-BF68-88C13C09CFE4}"/>
              </a:ext>
            </a:extLst>
          </p:cNvPr>
          <p:cNvSpPr txBox="1"/>
          <p:nvPr/>
        </p:nvSpPr>
        <p:spPr>
          <a:xfrm>
            <a:off x="166083" y="132658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3" name="TextBox 2">
            <a:extLst>
              <a:ext uri="{FF2B5EF4-FFF2-40B4-BE49-F238E27FC236}">
                <a16:creationId xmlns:a16="http://schemas.microsoft.com/office/drawing/2014/main" id="{63369C1A-3C89-D81F-3E9B-4719FB90B62A}"/>
              </a:ext>
            </a:extLst>
          </p:cNvPr>
          <p:cNvSpPr txBox="1"/>
          <p:nvPr/>
        </p:nvSpPr>
        <p:spPr>
          <a:xfrm>
            <a:off x="166083" y="183203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Key Features: </a:t>
            </a:r>
            <a:endParaRPr lang="ru-KZ" sz="1800" dirty="0">
              <a:solidFill>
                <a:schemeClr val="bg1"/>
              </a:solidFill>
            </a:endParaRPr>
          </a:p>
        </p:txBody>
      </p:sp>
      <p:sp>
        <p:nvSpPr>
          <p:cNvPr id="4" name="TextBox 3">
            <a:extLst>
              <a:ext uri="{FF2B5EF4-FFF2-40B4-BE49-F238E27FC236}">
                <a16:creationId xmlns:a16="http://schemas.microsoft.com/office/drawing/2014/main" id="{AFB4F9D4-37E4-3488-C50F-FF5AAECE144C}"/>
              </a:ext>
            </a:extLst>
          </p:cNvPr>
          <p:cNvSpPr txBox="1"/>
          <p:nvPr/>
        </p:nvSpPr>
        <p:spPr>
          <a:xfrm>
            <a:off x="166083" y="2337476"/>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5" name="TextBox 4">
            <a:extLst>
              <a:ext uri="{FF2B5EF4-FFF2-40B4-BE49-F238E27FC236}">
                <a16:creationId xmlns:a16="http://schemas.microsoft.com/office/drawing/2014/main" id="{E78F0F30-0EAE-836B-51F4-507C0372A286}"/>
              </a:ext>
            </a:extLst>
          </p:cNvPr>
          <p:cNvSpPr txBox="1"/>
          <p:nvPr/>
        </p:nvSpPr>
        <p:spPr>
          <a:xfrm>
            <a:off x="166083" y="2842922"/>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6" name="TextBox 5">
            <a:extLst>
              <a:ext uri="{FF2B5EF4-FFF2-40B4-BE49-F238E27FC236}">
                <a16:creationId xmlns:a16="http://schemas.microsoft.com/office/drawing/2014/main" id="{EA8E9480-1463-0DDD-99B3-CF0ACE9E1460}"/>
              </a:ext>
            </a:extLst>
          </p:cNvPr>
          <p:cNvSpPr txBox="1"/>
          <p:nvPr/>
        </p:nvSpPr>
        <p:spPr>
          <a:xfrm>
            <a:off x="166083" y="340579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7" name="TextBox 6">
            <a:extLst>
              <a:ext uri="{FF2B5EF4-FFF2-40B4-BE49-F238E27FC236}">
                <a16:creationId xmlns:a16="http://schemas.microsoft.com/office/drawing/2014/main" id="{B70A5947-959E-2AC7-3691-B89F61F6DB97}"/>
              </a:ext>
            </a:extLst>
          </p:cNvPr>
          <p:cNvSpPr txBox="1"/>
          <p:nvPr/>
        </p:nvSpPr>
        <p:spPr>
          <a:xfrm>
            <a:off x="166083" y="3911239"/>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
        <p:nvSpPr>
          <p:cNvPr id="20" name="TextBox 19">
            <a:extLst>
              <a:ext uri="{FF2B5EF4-FFF2-40B4-BE49-F238E27FC236}">
                <a16:creationId xmlns:a16="http://schemas.microsoft.com/office/drawing/2014/main" id="{3DBF00B2-D8A8-4ACF-7D20-78AC726C4E03}"/>
              </a:ext>
            </a:extLst>
          </p:cNvPr>
          <p:cNvSpPr txBox="1"/>
          <p:nvPr/>
        </p:nvSpPr>
        <p:spPr>
          <a:xfrm>
            <a:off x="166083" y="4416685"/>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21" name="TextBox 20">
            <a:extLst>
              <a:ext uri="{FF2B5EF4-FFF2-40B4-BE49-F238E27FC236}">
                <a16:creationId xmlns:a16="http://schemas.microsoft.com/office/drawing/2014/main" id="{3F3E36C0-8073-8BF5-FFA0-FFEBD63C3E15}"/>
              </a:ext>
            </a:extLst>
          </p:cNvPr>
          <p:cNvSpPr txBox="1"/>
          <p:nvPr/>
        </p:nvSpPr>
        <p:spPr>
          <a:xfrm>
            <a:off x="166083" y="492213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2" name="TextBox 21">
            <a:extLst>
              <a:ext uri="{FF2B5EF4-FFF2-40B4-BE49-F238E27FC236}">
                <a16:creationId xmlns:a16="http://schemas.microsoft.com/office/drawing/2014/main" id="{B718918E-DFA8-C7EC-DEF9-D2A00D4D5719}"/>
              </a:ext>
            </a:extLst>
          </p:cNvPr>
          <p:cNvSpPr txBox="1"/>
          <p:nvPr/>
        </p:nvSpPr>
        <p:spPr>
          <a:xfrm>
            <a:off x="166083" y="5485002"/>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Advantages:</a:t>
            </a:r>
            <a:endParaRPr lang="ru-KZ" sz="1800" dirty="0">
              <a:solidFill>
                <a:schemeClr val="bg1"/>
              </a:solidFill>
            </a:endParaRPr>
          </a:p>
        </p:txBody>
      </p:sp>
      <p:sp>
        <p:nvSpPr>
          <p:cNvPr id="23" name="TextBox 22">
            <a:extLst>
              <a:ext uri="{FF2B5EF4-FFF2-40B4-BE49-F238E27FC236}">
                <a16:creationId xmlns:a16="http://schemas.microsoft.com/office/drawing/2014/main" id="{7F488ABC-3661-2D12-D013-242D89C623F2}"/>
              </a:ext>
            </a:extLst>
          </p:cNvPr>
          <p:cNvSpPr txBox="1"/>
          <p:nvPr/>
        </p:nvSpPr>
        <p:spPr>
          <a:xfrm>
            <a:off x="166083" y="5990448"/>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Conclusion: </a:t>
            </a:r>
            <a:endParaRPr lang="ru-KZ" sz="1800" dirty="0">
              <a:solidFill>
                <a:schemeClr val="bg1"/>
              </a:solidFill>
            </a:endParaRPr>
          </a:p>
        </p:txBody>
      </p:sp>
      <p:sp>
        <p:nvSpPr>
          <p:cNvPr id="24" name="TextBox 23">
            <a:extLst>
              <a:ext uri="{FF2B5EF4-FFF2-40B4-BE49-F238E27FC236}">
                <a16:creationId xmlns:a16="http://schemas.microsoft.com/office/drawing/2014/main" id="{4077A29E-FE01-EDC9-1DF8-9A1D9BD526DB}"/>
              </a:ext>
            </a:extLst>
          </p:cNvPr>
          <p:cNvSpPr txBox="1"/>
          <p:nvPr/>
        </p:nvSpPr>
        <p:spPr>
          <a:xfrm>
            <a:off x="166083" y="649589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25" name="TextBox 24">
            <a:extLst>
              <a:ext uri="{FF2B5EF4-FFF2-40B4-BE49-F238E27FC236}">
                <a16:creationId xmlns:a16="http://schemas.microsoft.com/office/drawing/2014/main" id="{0871B8DA-9137-0D9A-CFDC-64770C6409D7}"/>
              </a:ext>
            </a:extLst>
          </p:cNvPr>
          <p:cNvSpPr txBox="1"/>
          <p:nvPr/>
        </p:nvSpPr>
        <p:spPr>
          <a:xfrm>
            <a:off x="166083" y="7001340"/>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26" name="TextBox 25">
            <a:extLst>
              <a:ext uri="{FF2B5EF4-FFF2-40B4-BE49-F238E27FC236}">
                <a16:creationId xmlns:a16="http://schemas.microsoft.com/office/drawing/2014/main" id="{2C85CA53-365D-05F0-F351-9A7CB920028B}"/>
              </a:ext>
            </a:extLst>
          </p:cNvPr>
          <p:cNvSpPr txBox="1"/>
          <p:nvPr/>
        </p:nvSpPr>
        <p:spPr>
          <a:xfrm>
            <a:off x="166083" y="756421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7" name="TextBox 26">
            <a:extLst>
              <a:ext uri="{FF2B5EF4-FFF2-40B4-BE49-F238E27FC236}">
                <a16:creationId xmlns:a16="http://schemas.microsoft.com/office/drawing/2014/main" id="{B9530DFD-6296-10CB-9614-7503B7020CCB}"/>
              </a:ext>
            </a:extLst>
          </p:cNvPr>
          <p:cNvSpPr txBox="1"/>
          <p:nvPr/>
        </p:nvSpPr>
        <p:spPr>
          <a:xfrm>
            <a:off x="166083" y="806965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Tree>
    <p:extLst>
      <p:ext uri="{BB962C8B-B14F-4D97-AF65-F5344CB8AC3E}">
        <p14:creationId xmlns:p14="http://schemas.microsoft.com/office/powerpoint/2010/main" val="364901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body" idx="1"/>
          </p:nvPr>
        </p:nvSpPr>
        <p:spPr>
          <a:xfrm>
            <a:off x="451475" y="1941425"/>
            <a:ext cx="6582900" cy="30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99" name="Google Shape;99;p1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a:spLocks noGrp="1"/>
          </p:cNvSpPr>
          <p:nvPr>
            <p:ph type="body" idx="1"/>
          </p:nvPr>
        </p:nvSpPr>
        <p:spPr>
          <a:xfrm>
            <a:off x="7261425" y="2025750"/>
            <a:ext cx="1953900" cy="10920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p:txBody>
      </p:sp>
      <p:sp>
        <p:nvSpPr>
          <p:cNvPr id="101" name="Google Shape;101;p18"/>
          <p:cNvSpPr txBox="1">
            <a:spLocks noGrp="1"/>
          </p:cNvSpPr>
          <p:nvPr>
            <p:ph type="body" idx="1"/>
          </p:nvPr>
        </p:nvSpPr>
        <p:spPr>
          <a:xfrm>
            <a:off x="457200" y="935850"/>
            <a:ext cx="6716100" cy="40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Within the Purdue University, besides the “orientation week” type of events, many established mentorship or mentorship-like programs exist:</a:t>
            </a:r>
            <a:endParaRPr sz="1400"/>
          </a:p>
          <a:p>
            <a:pPr marL="457200" lvl="0" indent="-317500" algn="l" rtl="0">
              <a:spcBef>
                <a:spcPts val="1600"/>
              </a:spcBef>
              <a:spcAft>
                <a:spcPts val="0"/>
              </a:spcAft>
              <a:buSzPts val="1400"/>
              <a:buChar char="●"/>
            </a:pPr>
            <a:r>
              <a:rPr lang="en" sz="1400"/>
              <a:t>Supplemental Instruction (SI) sessions, where upperclassmen help new students with coursework for common freshman courses</a:t>
            </a:r>
            <a:endParaRPr sz="1400"/>
          </a:p>
          <a:p>
            <a:pPr marL="457200" lvl="0" indent="-317500" algn="l" rtl="0">
              <a:spcBef>
                <a:spcPts val="0"/>
              </a:spcBef>
              <a:spcAft>
                <a:spcPts val="0"/>
              </a:spcAft>
              <a:buSzPts val="1400"/>
              <a:buChar char="●"/>
            </a:pPr>
            <a:r>
              <a:rPr lang="en" sz="1400"/>
              <a:t>BoilerMENTOR program which provides peer-to-peer mentorship for freshman that are recipients of Emerging Leader Scholarship</a:t>
            </a:r>
            <a:endParaRPr sz="1400"/>
          </a:p>
          <a:p>
            <a:pPr marL="457200" lvl="0" indent="-317500" algn="l" rtl="0">
              <a:spcBef>
                <a:spcPts val="0"/>
              </a:spcBef>
              <a:spcAft>
                <a:spcPts val="0"/>
              </a:spcAft>
              <a:buSzPts val="1400"/>
              <a:buChar char="●"/>
            </a:pPr>
            <a:r>
              <a:rPr lang="en" sz="1400"/>
              <a:t>Mentorship programs within the individual university departments (e.g., Mechanical Engineering, Animal Sciences, Life Sciences, School of Management, and so on)</a:t>
            </a:r>
            <a:endParaRPr sz="1400"/>
          </a:p>
          <a:p>
            <a:pPr marL="457200" lvl="0" indent="-317500" algn="l" rtl="0">
              <a:spcBef>
                <a:spcPts val="0"/>
              </a:spcBef>
              <a:spcAft>
                <a:spcPts val="0"/>
              </a:spcAft>
              <a:buSzPts val="1400"/>
              <a:buChar char="●"/>
            </a:pPr>
            <a:r>
              <a:rPr lang="en" sz="1400"/>
              <a:t>Mentorship programs within other specialized university departments (e.g., Honors College, Disability Resource Center, Non-traditional students, and so on)</a:t>
            </a:r>
            <a:endParaRPr sz="1400"/>
          </a:p>
          <a:p>
            <a:pPr marL="0" lvl="0" indent="0" algn="l" rtl="0">
              <a:spcBef>
                <a:spcPts val="1600"/>
              </a:spcBef>
              <a:spcAft>
                <a:spcPts val="0"/>
              </a:spcAft>
              <a:buNone/>
            </a:pPr>
            <a:r>
              <a:rPr lang="en" sz="1400"/>
              <a:t>While all these resources are clearly valuable to students, no </a:t>
            </a:r>
            <a:r>
              <a:rPr lang="en" sz="1400" b="1"/>
              <a:t>personal</a:t>
            </a:r>
            <a:r>
              <a:rPr lang="en" sz="1400"/>
              <a:t>, </a:t>
            </a:r>
            <a:r>
              <a:rPr lang="en" sz="1400" b="1"/>
              <a:t>private</a:t>
            </a:r>
            <a:r>
              <a:rPr lang="en" sz="1400"/>
              <a:t>, </a:t>
            </a:r>
            <a:r>
              <a:rPr lang="en" sz="1400" b="1"/>
              <a:t>general</a:t>
            </a:r>
            <a:r>
              <a:rPr lang="en" sz="1400"/>
              <a:t>, and </a:t>
            </a:r>
            <a:r>
              <a:rPr lang="en" sz="1400" b="1"/>
              <a:t>on-demand</a:t>
            </a:r>
            <a:r>
              <a:rPr lang="en" sz="1400"/>
              <a:t> mentorship service exists on Purdue’s campus.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02" name="Google Shape;102;p18"/>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Competitive Analysis</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09" name="Google Shape;109;p19"/>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10" name="Google Shape;110;p19"/>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11" name="Google Shape;111;p19"/>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60675" y="1813025"/>
            <a:ext cx="2296800" cy="18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10</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interviews</a:t>
            </a:r>
            <a:endParaRPr sz="3600">
              <a:solidFill>
                <a:srgbClr val="355DFF"/>
              </a:solidFill>
            </a:endParaRPr>
          </a:p>
          <a:p>
            <a:pPr marL="0" lvl="0" indent="0" algn="ctr" rtl="0">
              <a:spcBef>
                <a:spcPts val="0"/>
              </a:spcBef>
              <a:spcAft>
                <a:spcPts val="0"/>
              </a:spcAft>
              <a:buNone/>
            </a:pPr>
            <a:r>
              <a:rPr lang="en" sz="1400">
                <a:solidFill>
                  <a:srgbClr val="000000"/>
                </a:solidFill>
              </a:rPr>
              <a:t>10-15 min</a:t>
            </a:r>
            <a:endParaRPr sz="1400">
              <a:solidFill>
                <a:srgbClr val="000000"/>
              </a:solidFill>
            </a:endParaRPr>
          </a:p>
        </p:txBody>
      </p:sp>
      <p:sp>
        <p:nvSpPr>
          <p:cNvPr id="113" name="Google Shape;113;p19"/>
          <p:cNvSpPr txBox="1">
            <a:spLocks noGrp="1"/>
          </p:cNvSpPr>
          <p:nvPr>
            <p:ph type="title"/>
          </p:nvPr>
        </p:nvSpPr>
        <p:spPr>
          <a:xfrm>
            <a:off x="2481350"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4</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“mentees”</a:t>
            </a:r>
            <a:endParaRPr sz="3600">
              <a:solidFill>
                <a:srgbClr val="355DFF"/>
              </a:solidFill>
            </a:endParaRPr>
          </a:p>
          <a:p>
            <a:pPr marL="0" lvl="0" indent="0" algn="ctr" rtl="0">
              <a:spcBef>
                <a:spcPts val="0"/>
              </a:spcBef>
              <a:spcAft>
                <a:spcPts val="0"/>
              </a:spcAft>
              <a:buNone/>
            </a:pPr>
            <a:r>
              <a:rPr lang="en" sz="1400">
                <a:solidFill>
                  <a:srgbClr val="000000"/>
                </a:solidFill>
              </a:rPr>
              <a:t>2 years or less in their current degree</a:t>
            </a:r>
            <a:endParaRPr sz="1400">
              <a:solidFill>
                <a:srgbClr val="000000"/>
              </a:solidFill>
            </a:endParaRPr>
          </a:p>
        </p:txBody>
      </p:sp>
      <p:sp>
        <p:nvSpPr>
          <p:cNvPr id="114" name="Google Shape;114;p19"/>
          <p:cNvSpPr txBox="1">
            <a:spLocks noGrp="1"/>
          </p:cNvSpPr>
          <p:nvPr>
            <p:ph type="title"/>
          </p:nvPr>
        </p:nvSpPr>
        <p:spPr>
          <a:xfrm>
            <a:off x="5015125"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6</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“mentors”</a:t>
            </a:r>
            <a:endParaRPr sz="3600">
              <a:solidFill>
                <a:srgbClr val="355DFF"/>
              </a:solidFill>
            </a:endParaRPr>
          </a:p>
          <a:p>
            <a:pPr marL="0" lvl="0" indent="0" algn="ctr" rtl="0">
              <a:spcBef>
                <a:spcPts val="0"/>
              </a:spcBef>
              <a:spcAft>
                <a:spcPts val="0"/>
              </a:spcAft>
              <a:buNone/>
            </a:pPr>
            <a:r>
              <a:rPr lang="en" sz="1400">
                <a:solidFill>
                  <a:srgbClr val="000000"/>
                </a:solidFill>
              </a:rPr>
              <a:t>3 years or more in their current degree</a:t>
            </a:r>
            <a:endParaRPr sz="1400">
              <a:solidFill>
                <a:srgbClr val="000000"/>
              </a:solidFill>
            </a:endParaRPr>
          </a:p>
        </p:txBody>
      </p:sp>
      <p:sp>
        <p:nvSpPr>
          <p:cNvPr id="115" name="Google Shape;115;p19"/>
          <p:cNvSpPr txBox="1">
            <a:spLocks noGrp="1"/>
          </p:cNvSpPr>
          <p:nvPr>
            <p:ph type="title"/>
          </p:nvPr>
        </p:nvSpPr>
        <p:spPr>
          <a:xfrm>
            <a:off x="4529225" y="1758300"/>
            <a:ext cx="985500" cy="10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
        <p:nvSpPr>
          <p:cNvPr id="116" name="Google Shape;116;p19"/>
          <p:cNvSpPr txBox="1">
            <a:spLocks noGrp="1"/>
          </p:cNvSpPr>
          <p:nvPr>
            <p:ph type="title"/>
          </p:nvPr>
        </p:nvSpPr>
        <p:spPr>
          <a:xfrm>
            <a:off x="2039925" y="1783500"/>
            <a:ext cx="985500" cy="95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23" name="Google Shape;123;p20"/>
          <p:cNvSpPr txBox="1">
            <a:spLocks noGrp="1"/>
          </p:cNvSpPr>
          <p:nvPr>
            <p:ph type="body" idx="1"/>
          </p:nvPr>
        </p:nvSpPr>
        <p:spPr>
          <a:xfrm>
            <a:off x="457200" y="935850"/>
            <a:ext cx="6716100" cy="33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“mentees”, I mainly asked about what kind of difficulties did they face as a relatively new student on campus, how did they solve them, what kind of resources do they use, and so on.</a:t>
            </a:r>
            <a:endParaRPr sz="1400"/>
          </a:p>
          <a:p>
            <a:pPr marL="0" lvl="0" indent="0" algn="l" rtl="0">
              <a:spcBef>
                <a:spcPts val="1600"/>
              </a:spcBef>
              <a:spcAft>
                <a:spcPts val="0"/>
              </a:spcAft>
              <a:buNone/>
            </a:pPr>
            <a:r>
              <a:rPr lang="en" sz="1400"/>
              <a:t>For “mentors”, I mainly asked about their perception of the idea of mentorship, whether they have any mentorship experience, how did those sort of relationships work out for them in the past, and so on.</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4" name="Google Shape;124;p20"/>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25" name="Google Shape;125;p20"/>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6" name="Google Shape;126;p20"/>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2202</Words>
  <Application>Microsoft Macintosh PowerPoint</Application>
  <PresentationFormat>Экран (16:9)</PresentationFormat>
  <Paragraphs>383</Paragraphs>
  <Slides>47</Slides>
  <Notes>46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47</vt:i4>
      </vt:variant>
    </vt:vector>
  </HeadingPairs>
  <TitlesOfParts>
    <vt:vector size="53" baseType="lpstr">
      <vt:lpstr>Arial</vt:lpstr>
      <vt:lpstr>Gill Sans Ultra Bold</vt:lpstr>
      <vt:lpstr>Menlo</vt:lpstr>
      <vt:lpstr>Roboto</vt:lpstr>
      <vt:lpstr>Roboto Light</vt:lpstr>
      <vt:lpstr>Simple Light</vt:lpstr>
      <vt:lpstr>Презентация PowerPoint</vt:lpstr>
      <vt:lpstr>IBot</vt:lpstr>
      <vt:lpstr>Презентация PowerPoint</vt:lpstr>
      <vt:lpstr>Презентация PowerPoint</vt:lpstr>
      <vt:lpstr>Презентация PowerPoint</vt:lpstr>
      <vt:lpstr>Презентация PowerPoint</vt:lpstr>
      <vt:lpstr>Competitive Analysis</vt:lpstr>
      <vt:lpstr>User Research</vt:lpstr>
      <vt:lpstr>User Research</vt:lpstr>
      <vt:lpstr>User Research</vt:lpstr>
      <vt:lpstr>User Research</vt:lpstr>
      <vt:lpstr>User Research</vt:lpstr>
      <vt:lpstr>Personas</vt:lpstr>
      <vt:lpstr>User Research</vt:lpstr>
      <vt:lpstr>Презентация PowerPoint</vt:lpstr>
      <vt:lpstr>Презентация PowerPoint</vt:lpstr>
      <vt:lpstr>Insight</vt:lpstr>
      <vt:lpstr>Mission Statement</vt:lpstr>
      <vt:lpstr>Goals</vt:lpstr>
      <vt:lpstr>Design</vt:lpstr>
      <vt:lpstr>Sketches</vt:lpstr>
      <vt:lpstr>User Flow</vt:lpstr>
      <vt:lpstr>User Flow</vt:lpstr>
      <vt:lpstr>Wireframes</vt:lpstr>
      <vt:lpstr>Презентация PowerPoint</vt:lpstr>
      <vt:lpstr>Презентация PowerPoint</vt:lpstr>
      <vt:lpstr>Final Design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Prototype </vt:lpstr>
      <vt:lpstr>Презентация PowerPoint</vt:lpstr>
      <vt:lpstr>Evaluation</vt:lpstr>
      <vt:lpstr>Презентация PowerPoint</vt:lpstr>
      <vt:lpstr>Презентация PowerPoint</vt:lpstr>
      <vt:lpstr>Презентация PowerPoint</vt:lpstr>
      <vt:lpstr>Презентация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IBot</dc:title>
  <cp:lastModifiedBy>Microsoft Office User</cp:lastModifiedBy>
  <cp:revision>5</cp:revision>
  <dcterms:modified xsi:type="dcterms:W3CDTF">2024-12-26T18:52:44Z</dcterms:modified>
</cp:coreProperties>
</file>